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70" r:id="rId2"/>
    <p:sldId id="257" r:id="rId3"/>
    <p:sldId id="458" r:id="rId4"/>
    <p:sldId id="459" r:id="rId5"/>
    <p:sldId id="460" r:id="rId6"/>
    <p:sldId id="461" r:id="rId7"/>
    <p:sldId id="320" r:id="rId8"/>
    <p:sldId id="321" r:id="rId9"/>
    <p:sldId id="322" r:id="rId10"/>
    <p:sldId id="323" r:id="rId11"/>
    <p:sldId id="325" r:id="rId12"/>
    <p:sldId id="258" r:id="rId13"/>
    <p:sldId id="271" r:id="rId14"/>
    <p:sldId id="274" r:id="rId15"/>
    <p:sldId id="276" r:id="rId16"/>
    <p:sldId id="275" r:id="rId17"/>
    <p:sldId id="272" r:id="rId18"/>
    <p:sldId id="462" r:id="rId19"/>
    <p:sldId id="454" r:id="rId20"/>
    <p:sldId id="278" r:id="rId21"/>
    <p:sldId id="302" r:id="rId22"/>
    <p:sldId id="303" r:id="rId23"/>
    <p:sldId id="304" r:id="rId24"/>
    <p:sldId id="305" r:id="rId25"/>
    <p:sldId id="306" r:id="rId26"/>
    <p:sldId id="456" r:id="rId27"/>
    <p:sldId id="311" r:id="rId28"/>
    <p:sldId id="308" r:id="rId29"/>
    <p:sldId id="309" r:id="rId30"/>
    <p:sldId id="312" r:id="rId31"/>
    <p:sldId id="313" r:id="rId32"/>
    <p:sldId id="314" r:id="rId33"/>
    <p:sldId id="315" r:id="rId34"/>
    <p:sldId id="316" r:id="rId35"/>
    <p:sldId id="317" r:id="rId36"/>
    <p:sldId id="318" r:id="rId37"/>
    <p:sldId id="319" r:id="rId38"/>
    <p:sldId id="284" r:id="rId39"/>
    <p:sldId id="262" r:id="rId40"/>
    <p:sldId id="280" r:id="rId41"/>
    <p:sldId id="463" r:id="rId42"/>
    <p:sldId id="282" r:id="rId43"/>
    <p:sldId id="455" r:id="rId44"/>
    <p:sldId id="469" r:id="rId45"/>
    <p:sldId id="285" r:id="rId46"/>
    <p:sldId id="286" r:id="rId47"/>
    <p:sldId id="287" r:id="rId48"/>
    <p:sldId id="327" r:id="rId49"/>
    <p:sldId id="328" r:id="rId50"/>
    <p:sldId id="329" r:id="rId51"/>
    <p:sldId id="330" r:id="rId52"/>
    <p:sldId id="331" r:id="rId53"/>
    <p:sldId id="464" r:id="rId54"/>
    <p:sldId id="332" r:id="rId55"/>
    <p:sldId id="288" r:id="rId56"/>
    <p:sldId id="269" r:id="rId57"/>
    <p:sldId id="465" r:id="rId58"/>
    <p:sldId id="260" r:id="rId59"/>
    <p:sldId id="265" r:id="rId60"/>
    <p:sldId id="261" r:id="rId61"/>
    <p:sldId id="264" r:id="rId62"/>
    <p:sldId id="466" r:id="rId63"/>
    <p:sldId id="290" r:id="rId64"/>
    <p:sldId id="266" r:id="rId65"/>
    <p:sldId id="268" r:id="rId66"/>
    <p:sldId id="270" r:id="rId67"/>
    <p:sldId id="457" r:id="rId68"/>
    <p:sldId id="293" r:id="rId69"/>
    <p:sldId id="294" r:id="rId70"/>
    <p:sldId id="296" r:id="rId71"/>
    <p:sldId id="467" r:id="rId72"/>
    <p:sldId id="326" r:id="rId73"/>
    <p:sldId id="300" r:id="rId74"/>
    <p:sldId id="468" r:id="rId75"/>
    <p:sldId id="301" r:id="rId76"/>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0" d="100"/>
          <a:sy n="60" d="100"/>
        </p:scale>
        <p:origin x="18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9"/>
            <a:ext cx="5143500" cy="2943577"/>
          </a:xfrm>
        </p:spPr>
        <p:txBody>
          <a:bodyPr/>
          <a:lstStyle>
            <a:lvl1pPr marL="0" indent="0" algn="ctr">
              <a:buNone/>
              <a:defRPr sz="1800"/>
            </a:lvl1pPr>
            <a:lvl2pPr marL="342908" indent="0" algn="ctr">
              <a:buNone/>
              <a:defRPr sz="1500"/>
            </a:lvl2pPr>
            <a:lvl3pPr marL="685815" indent="0" algn="ctr">
              <a:buNone/>
              <a:defRPr sz="1350"/>
            </a:lvl3pPr>
            <a:lvl4pPr marL="1028723" indent="0" algn="ctr">
              <a:buNone/>
              <a:defRPr sz="1200"/>
            </a:lvl4pPr>
            <a:lvl5pPr marL="1371631" indent="0" algn="ctr">
              <a:buNone/>
              <a:defRPr sz="1200"/>
            </a:lvl5pPr>
            <a:lvl6pPr marL="1714538" indent="0" algn="ctr">
              <a:buNone/>
              <a:defRPr sz="1200"/>
            </a:lvl6pPr>
            <a:lvl7pPr marL="2057446" indent="0" algn="ctr">
              <a:buNone/>
              <a:defRPr sz="1200"/>
            </a:lvl7pPr>
            <a:lvl8pPr marL="2400353" indent="0" algn="ctr">
              <a:buNone/>
              <a:defRPr sz="1200"/>
            </a:lvl8pPr>
            <a:lvl9pPr marL="2743261"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04/07/2025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234531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04/07/2025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203493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04/07/2025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1793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3D1582-5993-4575-98E8-5F110C18B1CF}" type="datetimeFigureOut">
              <a:rPr lang="es-MX" smtClean="0"/>
              <a:t>04/07/2025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8172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8159054"/>
            <a:ext cx="5915025" cy="2666999"/>
          </a:xfrm>
        </p:spPr>
        <p:txBody>
          <a:bodyPr/>
          <a:lstStyle>
            <a:lvl1pPr marL="0" indent="0">
              <a:buNone/>
              <a:defRPr sz="1800">
                <a:solidFill>
                  <a:schemeClr val="tx1"/>
                </a:solidFill>
              </a:defRPr>
            </a:lvl1pPr>
            <a:lvl2pPr marL="342908" indent="0">
              <a:buNone/>
              <a:defRPr sz="1500">
                <a:solidFill>
                  <a:schemeClr val="tx1">
                    <a:tint val="75000"/>
                  </a:schemeClr>
                </a:solidFill>
              </a:defRPr>
            </a:lvl2pPr>
            <a:lvl3pPr marL="685815" indent="0">
              <a:buNone/>
              <a:defRPr sz="1350">
                <a:solidFill>
                  <a:schemeClr val="tx1">
                    <a:tint val="75000"/>
                  </a:schemeClr>
                </a:solidFill>
              </a:defRPr>
            </a:lvl3pPr>
            <a:lvl4pPr marL="1028723" indent="0">
              <a:buNone/>
              <a:defRPr sz="1200">
                <a:solidFill>
                  <a:schemeClr val="tx1">
                    <a:tint val="75000"/>
                  </a:schemeClr>
                </a:solidFill>
              </a:defRPr>
            </a:lvl4pPr>
            <a:lvl5pPr marL="1371631" indent="0">
              <a:buNone/>
              <a:defRPr sz="1200">
                <a:solidFill>
                  <a:schemeClr val="tx1">
                    <a:tint val="75000"/>
                  </a:schemeClr>
                </a:solidFill>
              </a:defRPr>
            </a:lvl5pPr>
            <a:lvl6pPr marL="1714538" indent="0">
              <a:buNone/>
              <a:defRPr sz="1200">
                <a:solidFill>
                  <a:schemeClr val="tx1">
                    <a:tint val="75000"/>
                  </a:schemeClr>
                </a:solidFill>
              </a:defRPr>
            </a:lvl6pPr>
            <a:lvl7pPr marL="2057446" indent="0">
              <a:buNone/>
              <a:defRPr sz="1200">
                <a:solidFill>
                  <a:schemeClr val="tx1">
                    <a:tint val="75000"/>
                  </a:schemeClr>
                </a:solidFill>
              </a:defRPr>
            </a:lvl7pPr>
            <a:lvl8pPr marL="2400353" indent="0">
              <a:buNone/>
              <a:defRPr sz="1200">
                <a:solidFill>
                  <a:schemeClr val="tx1">
                    <a:tint val="75000"/>
                  </a:schemeClr>
                </a:solidFill>
              </a:defRPr>
            </a:lvl8pPr>
            <a:lvl9pPr marL="2743261"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3D1582-5993-4575-98E8-5F110C18B1CF}" type="datetimeFigureOut">
              <a:rPr lang="es-MX" smtClean="0"/>
              <a:t>04/07/2025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8590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3D1582-5993-4575-98E8-5F110C18B1CF}" type="datetimeFigureOut">
              <a:rPr lang="es-MX" smtClean="0"/>
              <a:t>04/07/2025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231817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4" y="2988734"/>
            <a:ext cx="2901255" cy="1464732"/>
          </a:xfrm>
        </p:spPr>
        <p:txBody>
          <a:bodyPr anchor="b"/>
          <a:lstStyle>
            <a:lvl1pPr marL="0" indent="0">
              <a:buNone/>
              <a:defRPr sz="1800" b="1"/>
            </a:lvl1pPr>
            <a:lvl2pPr marL="342908" indent="0">
              <a:buNone/>
              <a:defRPr sz="1500" b="1"/>
            </a:lvl2pPr>
            <a:lvl3pPr marL="685815" indent="0">
              <a:buNone/>
              <a:defRPr sz="1350" b="1"/>
            </a:lvl3pPr>
            <a:lvl4pPr marL="1028723" indent="0">
              <a:buNone/>
              <a:defRPr sz="1200" b="1"/>
            </a:lvl4pPr>
            <a:lvl5pPr marL="1371631" indent="0">
              <a:buNone/>
              <a:defRPr sz="1200" b="1"/>
            </a:lvl5pPr>
            <a:lvl6pPr marL="1714538" indent="0">
              <a:buNone/>
              <a:defRPr sz="1200" b="1"/>
            </a:lvl6pPr>
            <a:lvl7pPr marL="2057446" indent="0">
              <a:buNone/>
              <a:defRPr sz="1200" b="1"/>
            </a:lvl7pPr>
            <a:lvl8pPr marL="2400353" indent="0">
              <a:buNone/>
              <a:defRPr sz="1200" b="1"/>
            </a:lvl8pPr>
            <a:lvl9pPr marL="2743261"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4" y="4453470"/>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6" y="2988734"/>
            <a:ext cx="2915543" cy="1464732"/>
          </a:xfrm>
        </p:spPr>
        <p:txBody>
          <a:bodyPr anchor="b"/>
          <a:lstStyle>
            <a:lvl1pPr marL="0" indent="0">
              <a:buNone/>
              <a:defRPr sz="1800" b="1"/>
            </a:lvl1pPr>
            <a:lvl2pPr marL="342908" indent="0">
              <a:buNone/>
              <a:defRPr sz="1500" b="1"/>
            </a:lvl2pPr>
            <a:lvl3pPr marL="685815" indent="0">
              <a:buNone/>
              <a:defRPr sz="1350" b="1"/>
            </a:lvl3pPr>
            <a:lvl4pPr marL="1028723" indent="0">
              <a:buNone/>
              <a:defRPr sz="1200" b="1"/>
            </a:lvl4pPr>
            <a:lvl5pPr marL="1371631" indent="0">
              <a:buNone/>
              <a:defRPr sz="1200" b="1"/>
            </a:lvl5pPr>
            <a:lvl6pPr marL="1714538" indent="0">
              <a:buNone/>
              <a:defRPr sz="1200" b="1"/>
            </a:lvl6pPr>
            <a:lvl7pPr marL="2057446" indent="0">
              <a:buNone/>
              <a:defRPr sz="1200" b="1"/>
            </a:lvl7pPr>
            <a:lvl8pPr marL="2400353" indent="0">
              <a:buNone/>
              <a:defRPr sz="1200" b="1"/>
            </a:lvl8pPr>
            <a:lvl9pPr marL="2743261"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6" y="4453470"/>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3D1582-5993-4575-98E8-5F110C18B1CF}" type="datetimeFigureOut">
              <a:rPr lang="es-MX" smtClean="0"/>
              <a:t>04/07/2025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191343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3D1582-5993-4575-98E8-5F110C18B1CF}" type="datetimeFigureOut">
              <a:rPr lang="es-MX" smtClean="0"/>
              <a:t>04/07/2025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07498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D1582-5993-4575-98E8-5F110C18B1CF}" type="datetimeFigureOut">
              <a:rPr lang="es-MX" smtClean="0"/>
              <a:t>04/07/2025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49709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6"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8" indent="0">
              <a:buNone/>
              <a:defRPr sz="1050"/>
            </a:lvl2pPr>
            <a:lvl3pPr marL="685815" indent="0">
              <a:buNone/>
              <a:defRPr sz="900"/>
            </a:lvl3pPr>
            <a:lvl4pPr marL="1028723" indent="0">
              <a:buNone/>
              <a:defRPr sz="750"/>
            </a:lvl4pPr>
            <a:lvl5pPr marL="1371631" indent="0">
              <a:buNone/>
              <a:defRPr sz="750"/>
            </a:lvl5pPr>
            <a:lvl6pPr marL="1714538" indent="0">
              <a:buNone/>
              <a:defRPr sz="750"/>
            </a:lvl6pPr>
            <a:lvl7pPr marL="2057446" indent="0">
              <a:buNone/>
              <a:defRPr sz="750"/>
            </a:lvl7pPr>
            <a:lvl8pPr marL="2400353" indent="0">
              <a:buNone/>
              <a:defRPr sz="750"/>
            </a:lvl8pPr>
            <a:lvl9pPr marL="2743261"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3D1582-5993-4575-98E8-5F110C18B1CF}" type="datetimeFigureOut">
              <a:rPr lang="es-MX" smtClean="0"/>
              <a:t>04/07/2025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352376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6" y="1755425"/>
            <a:ext cx="3471863" cy="8664222"/>
          </a:xfrm>
        </p:spPr>
        <p:txBody>
          <a:bodyPr anchor="t"/>
          <a:lstStyle>
            <a:lvl1pPr marL="0" indent="0">
              <a:buNone/>
              <a:defRPr sz="2400"/>
            </a:lvl1pPr>
            <a:lvl2pPr marL="342908" indent="0">
              <a:buNone/>
              <a:defRPr sz="2100"/>
            </a:lvl2pPr>
            <a:lvl3pPr marL="685815" indent="0">
              <a:buNone/>
              <a:defRPr sz="1800"/>
            </a:lvl3pPr>
            <a:lvl4pPr marL="1028723" indent="0">
              <a:buNone/>
              <a:defRPr sz="1500"/>
            </a:lvl4pPr>
            <a:lvl5pPr marL="1371631" indent="0">
              <a:buNone/>
              <a:defRPr sz="1500"/>
            </a:lvl5pPr>
            <a:lvl6pPr marL="1714538" indent="0">
              <a:buNone/>
              <a:defRPr sz="1500"/>
            </a:lvl6pPr>
            <a:lvl7pPr marL="2057446" indent="0">
              <a:buNone/>
              <a:defRPr sz="1500"/>
            </a:lvl7pPr>
            <a:lvl8pPr marL="2400353" indent="0">
              <a:buNone/>
              <a:defRPr sz="1500"/>
            </a:lvl8pPr>
            <a:lvl9pPr marL="2743261"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8" indent="0">
              <a:buNone/>
              <a:defRPr sz="1050"/>
            </a:lvl2pPr>
            <a:lvl3pPr marL="685815" indent="0">
              <a:buNone/>
              <a:defRPr sz="900"/>
            </a:lvl3pPr>
            <a:lvl4pPr marL="1028723" indent="0">
              <a:buNone/>
              <a:defRPr sz="750"/>
            </a:lvl4pPr>
            <a:lvl5pPr marL="1371631" indent="0">
              <a:buNone/>
              <a:defRPr sz="750"/>
            </a:lvl5pPr>
            <a:lvl6pPr marL="1714538" indent="0">
              <a:buNone/>
              <a:defRPr sz="750"/>
            </a:lvl6pPr>
            <a:lvl7pPr marL="2057446" indent="0">
              <a:buNone/>
              <a:defRPr sz="750"/>
            </a:lvl7pPr>
            <a:lvl8pPr marL="2400353" indent="0">
              <a:buNone/>
              <a:defRPr sz="750"/>
            </a:lvl8pPr>
            <a:lvl9pPr marL="2743261"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3D1582-5993-4575-98E8-5F110C18B1CF}" type="datetimeFigureOut">
              <a:rPr lang="es-MX" smtClean="0"/>
              <a:t>04/07/2025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F39876F-1130-4776-AF55-0F2D6CCFF2DB}" type="slidenum">
              <a:rPr lang="es-MX" smtClean="0"/>
              <a:t>‹Nº›</a:t>
            </a:fld>
            <a:endParaRPr lang="es-MX"/>
          </a:p>
        </p:txBody>
      </p:sp>
    </p:spTree>
    <p:extLst>
      <p:ext uri="{BB962C8B-B14F-4D97-AF65-F5344CB8AC3E}">
        <p14:creationId xmlns:p14="http://schemas.microsoft.com/office/powerpoint/2010/main" val="401667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7"/>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A13D1582-5993-4575-98E8-5F110C18B1CF}" type="datetimeFigureOut">
              <a:rPr lang="es-MX" smtClean="0"/>
              <a:t>04/07/2025</a:t>
            </a:fld>
            <a:endParaRPr lang="es-MX"/>
          </a:p>
        </p:txBody>
      </p:sp>
      <p:sp>
        <p:nvSpPr>
          <p:cNvPr id="5" name="Footer Placeholder 4"/>
          <p:cNvSpPr>
            <a:spLocks noGrp="1"/>
          </p:cNvSpPr>
          <p:nvPr>
            <p:ph type="ftr" sz="quarter" idx="3"/>
          </p:nvPr>
        </p:nvSpPr>
        <p:spPr>
          <a:xfrm>
            <a:off x="2271713" y="11300187"/>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7"/>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EF39876F-1130-4776-AF55-0F2D6CCFF2DB}" type="slidenum">
              <a:rPr lang="es-MX" smtClean="0"/>
              <a:t>‹Nº›</a:t>
            </a:fld>
            <a:endParaRPr lang="es-MX"/>
          </a:p>
        </p:txBody>
      </p:sp>
    </p:spTree>
    <p:extLst>
      <p:ext uri="{BB962C8B-B14F-4D97-AF65-F5344CB8AC3E}">
        <p14:creationId xmlns:p14="http://schemas.microsoft.com/office/powerpoint/2010/main" val="3063958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2" indent="-171454" algn="l" defTabSz="6858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9" indent="-171454" algn="l" defTabSz="6858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77"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5"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2"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0"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7"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5" indent="-171454" algn="l" defTabSz="6858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5" rtl="0" eaLnBrk="1" latinLnBrk="0" hangingPunct="1">
        <a:defRPr sz="1350" kern="1200">
          <a:solidFill>
            <a:schemeClr val="tx1"/>
          </a:solidFill>
          <a:latin typeface="+mn-lt"/>
          <a:ea typeface="+mn-ea"/>
          <a:cs typeface="+mn-cs"/>
        </a:defRPr>
      </a:lvl1pPr>
      <a:lvl2pPr marL="342908" algn="l" defTabSz="685815" rtl="0" eaLnBrk="1" latinLnBrk="0" hangingPunct="1">
        <a:defRPr sz="1350" kern="1200">
          <a:solidFill>
            <a:schemeClr val="tx1"/>
          </a:solidFill>
          <a:latin typeface="+mn-lt"/>
          <a:ea typeface="+mn-ea"/>
          <a:cs typeface="+mn-cs"/>
        </a:defRPr>
      </a:lvl2pPr>
      <a:lvl3pPr marL="685815" algn="l" defTabSz="685815" rtl="0" eaLnBrk="1" latinLnBrk="0" hangingPunct="1">
        <a:defRPr sz="1350" kern="1200">
          <a:solidFill>
            <a:schemeClr val="tx1"/>
          </a:solidFill>
          <a:latin typeface="+mn-lt"/>
          <a:ea typeface="+mn-ea"/>
          <a:cs typeface="+mn-cs"/>
        </a:defRPr>
      </a:lvl3pPr>
      <a:lvl4pPr marL="1028723" algn="l" defTabSz="685815" rtl="0" eaLnBrk="1" latinLnBrk="0" hangingPunct="1">
        <a:defRPr sz="1350" kern="1200">
          <a:solidFill>
            <a:schemeClr val="tx1"/>
          </a:solidFill>
          <a:latin typeface="+mn-lt"/>
          <a:ea typeface="+mn-ea"/>
          <a:cs typeface="+mn-cs"/>
        </a:defRPr>
      </a:lvl4pPr>
      <a:lvl5pPr marL="1371631" algn="l" defTabSz="685815" rtl="0" eaLnBrk="1" latinLnBrk="0" hangingPunct="1">
        <a:defRPr sz="1350" kern="1200">
          <a:solidFill>
            <a:schemeClr val="tx1"/>
          </a:solidFill>
          <a:latin typeface="+mn-lt"/>
          <a:ea typeface="+mn-ea"/>
          <a:cs typeface="+mn-cs"/>
        </a:defRPr>
      </a:lvl5pPr>
      <a:lvl6pPr marL="1714538" algn="l" defTabSz="685815" rtl="0" eaLnBrk="1" latinLnBrk="0" hangingPunct="1">
        <a:defRPr sz="1350" kern="1200">
          <a:solidFill>
            <a:schemeClr val="tx1"/>
          </a:solidFill>
          <a:latin typeface="+mn-lt"/>
          <a:ea typeface="+mn-ea"/>
          <a:cs typeface="+mn-cs"/>
        </a:defRPr>
      </a:lvl6pPr>
      <a:lvl7pPr marL="2057446" algn="l" defTabSz="685815" rtl="0" eaLnBrk="1" latinLnBrk="0" hangingPunct="1">
        <a:defRPr sz="1350" kern="1200">
          <a:solidFill>
            <a:schemeClr val="tx1"/>
          </a:solidFill>
          <a:latin typeface="+mn-lt"/>
          <a:ea typeface="+mn-ea"/>
          <a:cs typeface="+mn-cs"/>
        </a:defRPr>
      </a:lvl7pPr>
      <a:lvl8pPr marL="2400353" algn="l" defTabSz="685815" rtl="0" eaLnBrk="1" latinLnBrk="0" hangingPunct="1">
        <a:defRPr sz="1350" kern="1200">
          <a:solidFill>
            <a:schemeClr val="tx1"/>
          </a:solidFill>
          <a:latin typeface="+mn-lt"/>
          <a:ea typeface="+mn-ea"/>
          <a:cs typeface="+mn-cs"/>
        </a:defRPr>
      </a:lvl8pPr>
      <a:lvl9pPr marL="2743261" algn="l" defTabSz="68581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iomcascas@hotmail.co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7D53C84-2FC5-4D07-92CA-D5C0FC967A5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2" name="CuadroTexto 1">
            <a:extLst>
              <a:ext uri="{FF2B5EF4-FFF2-40B4-BE49-F238E27FC236}">
                <a16:creationId xmlns:a16="http://schemas.microsoft.com/office/drawing/2014/main" id="{C39E8358-5584-4184-AE7E-1D87B2F6D00E}"/>
              </a:ext>
            </a:extLst>
          </p:cNvPr>
          <p:cNvSpPr txBox="1"/>
          <p:nvPr/>
        </p:nvSpPr>
        <p:spPr>
          <a:xfrm>
            <a:off x="-29205" y="3066758"/>
            <a:ext cx="7012304" cy="830997"/>
          </a:xfrm>
          <a:prstGeom prst="rect">
            <a:avLst/>
          </a:prstGeom>
          <a:noFill/>
        </p:spPr>
        <p:txBody>
          <a:bodyPr wrap="none" rtlCol="0">
            <a:spAutoFit/>
          </a:bodyPr>
          <a:lstStyle/>
          <a:p>
            <a:pPr algn="ctr"/>
            <a:r>
              <a:rPr lang="es-ES" sz="2800" b="1" dirty="0">
                <a:latin typeface="Arial" panose="020B0604020202020204" pitchFamily="34" charset="0"/>
                <a:cs typeface="Arial" panose="020B0604020202020204" pitchFamily="34" charset="0"/>
              </a:rPr>
              <a:t>CURRICULUM VITAE </a:t>
            </a:r>
          </a:p>
          <a:p>
            <a:pPr algn="ctr"/>
            <a:r>
              <a:rPr lang="es-ES" sz="2000" b="1" dirty="0">
                <a:latin typeface="Arial" panose="020B0604020202020204" pitchFamily="34" charset="0"/>
                <a:cs typeface="Arial" panose="020B0604020202020204" pitchFamily="34" charset="0"/>
              </a:rPr>
              <a:t>SECRETARIA DE SALUD DE COAHUILA DE ZARAGOZA</a:t>
            </a:r>
            <a:endParaRPr lang="es-MX"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69983AE-09D2-4513-9D40-99F014EF2113}"/>
              </a:ext>
            </a:extLst>
          </p:cNvPr>
          <p:cNvSpPr txBox="1"/>
          <p:nvPr/>
        </p:nvSpPr>
        <p:spPr>
          <a:xfrm>
            <a:off x="234178" y="5971636"/>
            <a:ext cx="6485557" cy="1631216"/>
          </a:xfrm>
          <a:prstGeom prst="rect">
            <a:avLst/>
          </a:prstGeom>
          <a:noFill/>
        </p:spPr>
        <p:txBody>
          <a:bodyPr wrap="none" rtlCol="0">
            <a:spAutoFit/>
          </a:bodyPr>
          <a:lstStyle/>
          <a:p>
            <a:pPr algn="ctr"/>
            <a:endParaRPr lang="es-ES" sz="2800" b="1"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    FUNCIONARIO RESPONSABLE:  MARINA ALEJANDRA</a:t>
            </a:r>
          </a:p>
          <a:p>
            <a:pPr algn="ctr"/>
            <a:r>
              <a:rPr lang="es-MX" b="1" dirty="0">
                <a:latin typeface="Arial" panose="020B0604020202020204" pitchFamily="34" charset="0"/>
                <a:cs typeface="Arial" panose="020B0604020202020204" pitchFamily="34" charset="0"/>
              </a:rPr>
              <a:t>                                                       ALCANTARA ANDRADE</a:t>
            </a:r>
          </a:p>
          <a:p>
            <a:pPr algn="ctr"/>
            <a:r>
              <a:rPr lang="es-MX" b="1" dirty="0">
                <a:latin typeface="Arial" panose="020B0604020202020204" pitchFamily="34" charset="0"/>
                <a:cs typeface="Arial" panose="020B0604020202020204" pitchFamily="34" charset="0"/>
              </a:rPr>
              <a:t>         FECHA DE VALIDACION: 01 DE JULIO DEL 2025</a:t>
            </a:r>
          </a:p>
          <a:p>
            <a:pPr algn="ctr"/>
            <a:r>
              <a:rPr lang="es-MX" b="1" dirty="0">
                <a:latin typeface="Arial" panose="020B0604020202020204" pitchFamily="34" charset="0"/>
                <a:cs typeface="Arial" panose="020B0604020202020204" pitchFamily="34" charset="0"/>
              </a:rPr>
              <a:t>      FECHA DE ACTUALIZACION: 01 DE JULIO DEL 2025</a:t>
            </a:r>
          </a:p>
        </p:txBody>
      </p:sp>
      <p:pic>
        <p:nvPicPr>
          <p:cNvPr id="3" name="Imagen 2">
            <a:extLst>
              <a:ext uri="{FF2B5EF4-FFF2-40B4-BE49-F238E27FC236}">
                <a16:creationId xmlns:a16="http://schemas.microsoft.com/office/drawing/2014/main" id="{B81CD12C-1E28-4B74-B14A-7B12878D83BC}"/>
              </a:ext>
            </a:extLst>
          </p:cNvPr>
          <p:cNvPicPr>
            <a:picLocks noChangeAspect="1"/>
          </p:cNvPicPr>
          <p:nvPr/>
        </p:nvPicPr>
        <p:blipFill>
          <a:blip r:embed="rId3"/>
          <a:stretch>
            <a:fillRect/>
          </a:stretch>
        </p:blipFill>
        <p:spPr>
          <a:xfrm>
            <a:off x="108284" y="218672"/>
            <a:ext cx="6739104" cy="989170"/>
          </a:xfrm>
          <a:prstGeom prst="rect">
            <a:avLst/>
          </a:prstGeom>
        </p:spPr>
      </p:pic>
    </p:spTree>
    <p:extLst>
      <p:ext uri="{BB962C8B-B14F-4D97-AF65-F5344CB8AC3E}">
        <p14:creationId xmlns:p14="http://schemas.microsoft.com/office/powerpoint/2010/main" val="308992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105207" y="1674790"/>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María del Jesús García Fuentes</a:t>
            </a:r>
          </a:p>
          <a:p>
            <a:pPr algn="ctr"/>
            <a:r>
              <a:rPr lang="es-MX" sz="1801" dirty="0">
                <a:latin typeface="Arial" panose="020B0604020202020204" pitchFamily="34" charset="0"/>
                <a:cs typeface="Arial" panose="020B0604020202020204" pitchFamily="34" charset="0"/>
              </a:rPr>
              <a:t>Secretaria</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7367" y="3587518"/>
            <a:ext cx="6547641" cy="5052089"/>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71442" indent="-171442"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Lic. En Administración de Empresas</a:t>
            </a:r>
          </a:p>
          <a:p>
            <a:pPr marL="171442" indent="-171442"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Universidad de Estudios Avanzados (UNEA)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5" indent="-171445"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Dic.2011 – agosto.2014</a:t>
            </a:r>
          </a:p>
          <a:p>
            <a:pPr marL="171445" indent="-171445"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Colegio de Estudios Científicos y Tecnológicos del Estado de Coahuila (</a:t>
            </a:r>
            <a:r>
              <a:rPr lang="es-MX" dirty="0" err="1">
                <a:latin typeface="Arial" panose="020B0604020202020204" pitchFamily="34" charset="0"/>
                <a:ea typeface="Calibri" panose="020F0502020204030204" pitchFamily="34" charset="0"/>
                <a:cs typeface="Arial" panose="020B0604020202020204" pitchFamily="34" charset="0"/>
              </a:rPr>
              <a:t>CECyTEC</a:t>
            </a:r>
            <a:r>
              <a:rPr lang="es-MX" dirty="0">
                <a:latin typeface="Arial" panose="020B0604020202020204" pitchFamily="34" charset="0"/>
                <a:ea typeface="Calibri" panose="020F0502020204030204" pitchFamily="34" charset="0"/>
                <a:cs typeface="Arial" panose="020B0604020202020204" pitchFamily="34" charset="0"/>
              </a:rPr>
              <a:t>)</a:t>
            </a:r>
          </a:p>
          <a:p>
            <a:pPr marL="171445" indent="-171445"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0D1A3381-5C55-4CD7-A142-96C4DFEC562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0F7709CC-7198-4DA6-B1EC-2F2DE0451B78}"/>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75370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4565" y="10919962"/>
            <a:ext cx="6872565" cy="1247440"/>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230208" y="1767555"/>
            <a:ext cx="4397583"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José Alfredo Morales Martínez</a:t>
            </a:r>
          </a:p>
          <a:p>
            <a:pPr algn="ctr"/>
            <a:r>
              <a:rPr lang="es-MX" sz="1801" dirty="0">
                <a:latin typeface="Arial" panose="020B0604020202020204" pitchFamily="34" charset="0"/>
                <a:cs typeface="Arial" panose="020B0604020202020204" pitchFamily="34" charset="0"/>
              </a:rPr>
              <a:t>Chofer</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13256" y="3255783"/>
            <a:ext cx="6547641" cy="3875356"/>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71446" indent="-171446"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Preparatoria, Abierta CTM</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9" indent="-171449"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Operador Vehículos oficiales con el Secretario de Salud, actual</a:t>
            </a:r>
          </a:p>
          <a:p>
            <a:pPr marL="171449" indent="-171449" algn="just">
              <a:lnSpc>
                <a:spcPct val="107000"/>
              </a:lnSpc>
              <a:spcAft>
                <a:spcPts val="800"/>
              </a:spcAft>
              <a:buFont typeface="Arial" panose="020B0604020202020204" pitchFamily="34" charset="0"/>
              <a:buChar char="•"/>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333"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69650C67-868A-49D0-8B6C-031AC7DD0D96}"/>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CC63D2AB-AC53-44F7-8A99-9795FF8708A3}"/>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44777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389352" y="1207842"/>
            <a:ext cx="4103669"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C.P. Liliana X. Sarmiento Cordero</a:t>
            </a:r>
          </a:p>
          <a:p>
            <a:pPr algn="ctr"/>
            <a:r>
              <a:rPr lang="es-ES_tradnl" sz="1801" dirty="0">
                <a:latin typeface="Arial" panose="020B0604020202020204" pitchFamily="34" charset="0"/>
                <a:cs typeface="Arial" panose="020B0604020202020204" pitchFamily="34" charset="0"/>
              </a:rPr>
              <a:t>Secretaria Técnica</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4370417-8081-4A8F-8A64-5C007374138B}"/>
              </a:ext>
            </a:extLst>
          </p:cNvPr>
          <p:cNvSpPr txBox="1"/>
          <p:nvPr/>
        </p:nvSpPr>
        <p:spPr>
          <a:xfrm>
            <a:off x="307058" y="1811525"/>
            <a:ext cx="6243884" cy="8568949"/>
          </a:xfrm>
          <a:prstGeom prst="rect">
            <a:avLst/>
          </a:prstGeom>
          <a:noFill/>
        </p:spPr>
        <p:txBody>
          <a:bodyPr wrap="square" rtlCol="0">
            <a:spAutoFit/>
          </a:bodyPr>
          <a:lstStyle/>
          <a:p>
            <a:pPr>
              <a:lnSpc>
                <a:spcPct val="115000"/>
              </a:lnSpc>
            </a:pPr>
            <a:r>
              <a:rPr lang="es-ES_tradnl" sz="1200" b="1" dirty="0">
                <a:latin typeface="Arial" panose="020B0604020202020204" pitchFamily="34" charset="0"/>
                <a:ea typeface="Calibri" panose="020F0502020204030204" pitchFamily="34" charset="0"/>
                <a:cs typeface="Arial" panose="020B0604020202020204" pitchFamily="34" charset="0"/>
              </a:rPr>
              <a:t>Formación Académica</a:t>
            </a:r>
            <a:endParaRPr lang="es-MX" sz="1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s-ES_tradnl" sz="1200" b="1"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Posgrado en Administración de Alta Dirección, en la Universidad Iberoamericana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Contador Público, en la Universidad Autónoma del Noreste.</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Licenciatura en Administración de Empresas, en la Universidad Autónoma del Noreste</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Contabilidad Gubernamental</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Auditoría Gubernamental</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en Normas Profesionales de Auditoría del Sistema Nacional de Fiscalización</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Liderazgo para el cambio Estratégico.</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Diplomados de Liderazgo</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Diplomado de Planeación Estratégica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Entre otros</a:t>
            </a:r>
          </a:p>
          <a:p>
            <a:pPr marL="457216">
              <a:lnSpc>
                <a:spcPct val="115000"/>
              </a:lnSpc>
            </a:pPr>
            <a:r>
              <a:rPr lang="es-MX" sz="1200" dirty="0">
                <a:latin typeface="Arial" panose="020B0604020202020204" pitchFamily="34" charset="0"/>
                <a:ea typeface="Calibri" panose="020F0502020204030204" pitchFamily="34" charset="0"/>
                <a:cs typeface="Arial" panose="020B0604020202020204" pitchFamily="34" charset="0"/>
              </a:rPr>
              <a:t> </a:t>
            </a:r>
          </a:p>
          <a:p>
            <a:pPr>
              <a:lnSpc>
                <a:spcPct val="115000"/>
              </a:lnSpc>
            </a:pPr>
            <a:r>
              <a:rPr lang="es-ES_tradnl" sz="1200" b="1" dirty="0">
                <a:latin typeface="Arial" panose="020B0604020202020204" pitchFamily="34" charset="0"/>
                <a:ea typeface="Calibri" panose="020F0502020204030204" pitchFamily="34" charset="0"/>
                <a:cs typeface="Arial" panose="020B0604020202020204" pitchFamily="34" charset="0"/>
              </a:rPr>
              <a:t>Experiencia Laboral</a:t>
            </a:r>
            <a:endParaRPr lang="es-MX" sz="1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s-ES_tradnl" sz="1200"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Subdirectora Estatal de Evaluación y Seguimiento de la Secretaría de Salud</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Asesora de la Sindicatura de Vigilancia del Municipio de Saltillo Coahuila de Zaragoza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Secretaria Técnica de la Sindicatura de Vigilancia del Municipio de Saltillo Coahuila de Zaragoza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Subdirectora Estatal de Evaluación y Seguimiento de la Secretaría de Salud</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Jefa Estatal de Organización y Procedimientos</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Jefa del titular de la Unidad de Transparencia</a:t>
            </a:r>
          </a:p>
          <a:p>
            <a:pPr marL="914432">
              <a:lnSpc>
                <a:spcPct val="115000"/>
              </a:lnSpc>
            </a:pPr>
            <a:r>
              <a:rPr lang="es-MX" sz="1200" dirty="0">
                <a:latin typeface="Arial" panose="020B0604020202020204" pitchFamily="34" charset="0"/>
                <a:ea typeface="Calibri" panose="020F0502020204030204" pitchFamily="34" charset="0"/>
                <a:cs typeface="Arial" panose="020B0604020202020204" pitchFamily="34" charset="0"/>
              </a:rPr>
              <a:t> </a:t>
            </a:r>
          </a:p>
          <a:p>
            <a:pPr marL="457216">
              <a:lnSpc>
                <a:spcPct val="115000"/>
              </a:lnSpc>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endParaRPr lang="es-MX" sz="1200"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del Sistema Estatal de Administración Documental (SEAD) de la Secretaría de Salud ante la SEFIRC</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Entrega-Recepción de la Secretaría de Salud ante la SEFIRC</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Austeridad y Ahorro de la Secretaría de Salud ante la SEFIRC</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Control Interno de la Unidad Especializada de Control Interno de la Secretaría de Salud </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Desempeño Institucional de la Unidad Especializada de Control Interno de la Secretaría de Salud</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algunas Auditorías de la Secretaría de Salud con la Secretaría de la Función Pública</a:t>
            </a:r>
          </a:p>
          <a:p>
            <a:pPr marL="342912" indent="-342912">
              <a:lnSpc>
                <a:spcPct val="115000"/>
              </a:lnSpc>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Enlace de algunas Auditorías de la Secretaría de Salud con Auditoría Superior de la Federación</a:t>
            </a:r>
          </a:p>
          <a:p>
            <a:pPr marL="342912" indent="-342912">
              <a:lnSpc>
                <a:spcPct val="115000"/>
              </a:lnSpc>
              <a:spcAft>
                <a:spcPts val="1001"/>
              </a:spcAft>
              <a:buFont typeface="Symbol" panose="05050102010706020507" pitchFamily="18" charset="2"/>
              <a:buChar char=""/>
            </a:pPr>
            <a:r>
              <a:rPr lang="es-MX" sz="1200" dirty="0">
                <a:latin typeface="Arial" panose="020B0604020202020204" pitchFamily="34" charset="0"/>
                <a:ea typeface="Calibri" panose="020F0502020204030204" pitchFamily="34" charset="0"/>
                <a:cs typeface="Arial" panose="020B0604020202020204" pitchFamily="34" charset="0"/>
              </a:rPr>
              <a:t>Ponente de diversos cursos </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7BD980F7-DD20-43D9-B768-52D52C43482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185835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107447" y="1425746"/>
            <a:ext cx="4846558" cy="646587"/>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María del Carmen de la Cruz Mendoza</a:t>
            </a:r>
          </a:p>
          <a:p>
            <a:pPr algn="ctr"/>
            <a:r>
              <a:rPr lang="es-ES_tradnl" sz="1801" dirty="0">
                <a:latin typeface="Arial" panose="020B0604020202020204" pitchFamily="34" charset="0"/>
                <a:cs typeface="Arial" panose="020B0604020202020204" pitchFamily="34" charset="0"/>
              </a:rPr>
              <a:t>Secretaria</a:t>
            </a: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347604" y="2952439"/>
            <a:ext cx="6858000" cy="6215163"/>
          </a:xfrm>
          <a:prstGeom prst="rect">
            <a:avLst/>
          </a:prstGeom>
          <a:noFill/>
        </p:spPr>
        <p:txBody>
          <a:bodyPr wrap="square">
            <a:spAutoFit/>
          </a:bodyPr>
          <a:lstStyle/>
          <a:p>
            <a:pPr lvl="1"/>
            <a:r>
              <a:rPr lang="es-ES_tradnl" b="1" dirty="0">
                <a:latin typeface="Arial" panose="020B0604020202020204" pitchFamily="34" charset="0"/>
                <a:ea typeface="Calibri" panose="020F0502020204030204" pitchFamily="34" charset="0"/>
                <a:cs typeface="Arial" panose="020B0604020202020204" pitchFamily="34" charset="0"/>
              </a:rPr>
              <a:t>Fecha y Lugar de Nacimiento:</a:t>
            </a:r>
            <a:endParaRPr lang="es-MX" b="1"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16/07/1993, En Saltillo, Coahuila</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lvl="1"/>
            <a:r>
              <a:rPr lang="es-ES_tradnl" dirty="0">
                <a:latin typeface="Arial" panose="020B0604020202020204" pitchFamily="34" charset="0"/>
                <a:ea typeface="Calibri" panose="020F0502020204030204" pitchFamily="34" charset="0"/>
                <a:cs typeface="Arial" panose="020B0604020202020204" pitchFamily="34" charset="0"/>
              </a:rPr>
              <a:t>Ultimo grado académico y lugar donde se cursó</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Carrera Técnica en CECATI 184, Saltillo Coahuila</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lvl="1"/>
            <a:r>
              <a:rPr lang="es-ES_tradnl" b="1" dirty="0">
                <a:latin typeface="Arial" panose="020B0604020202020204" pitchFamily="34" charset="0"/>
                <a:ea typeface="Calibri" panose="020F0502020204030204" pitchFamily="34" charset="0"/>
                <a:cs typeface="Arial" panose="020B0604020202020204" pitchFamily="34" charset="0"/>
              </a:rPr>
              <a:t>Experiencia Laboral:</a:t>
            </a:r>
          </a:p>
          <a:p>
            <a:pPr lvl="1"/>
            <a:endParaRPr lang="es-ES_tradnl"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Subdirección de Evaluación y Seguimiento de los Servicios de Salud de Coahuila de Zaragoza(Secretaria)</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Hospital del Niño “Dr. Federico Gómez Santos”</a:t>
            </a:r>
          </a:p>
          <a:p>
            <a:pPr lvl="1">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(Auxiliar Administrativo en Administración) </a:t>
            </a:r>
          </a:p>
          <a:p>
            <a:pPr marL="1143041"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Centro Estatal de Salud Mental (CESAME)</a:t>
            </a:r>
          </a:p>
          <a:p>
            <a:pPr lvl="1">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(Auxiliar Administrativo en Recursos Humanos)</a:t>
            </a:r>
          </a:p>
          <a:p>
            <a:pPr lvl="1"/>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pPr marL="800128" lvl="1"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DRACO (Secretaria)</a:t>
            </a:r>
          </a:p>
        </p:txBody>
      </p:sp>
      <p:pic>
        <p:nvPicPr>
          <p:cNvPr id="10" name="Imagen 9">
            <a:extLst>
              <a:ext uri="{FF2B5EF4-FFF2-40B4-BE49-F238E27FC236}">
                <a16:creationId xmlns:a16="http://schemas.microsoft.com/office/drawing/2014/main" id="{F23DD04A-FF56-47D0-874C-1809CEF1CCDE}"/>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79746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408214" y="1219148"/>
            <a:ext cx="5545790" cy="688137"/>
          </a:xfrm>
          <a:prstGeom prst="rect">
            <a:avLst/>
          </a:prstGeom>
          <a:noFill/>
        </p:spPr>
        <p:txBody>
          <a:bodyPr wrap="square" rtlCol="0">
            <a:spAutoFit/>
          </a:bodyPr>
          <a:lstStyle/>
          <a:p>
            <a:pPr algn="ctr">
              <a:lnSpc>
                <a:spcPct val="115000"/>
              </a:lnSpc>
            </a:pPr>
            <a:r>
              <a:rPr lang="es-MX" sz="1801" b="1" dirty="0">
                <a:latin typeface="Arial" panose="020B0604020202020204" pitchFamily="34" charset="0"/>
                <a:cs typeface="Arial" panose="020B0604020202020204" pitchFamily="34" charset="0"/>
              </a:rPr>
              <a:t>L.C. Lorena Esquivel Martínez</a:t>
            </a:r>
          </a:p>
          <a:p>
            <a:pPr algn="ctr"/>
            <a:r>
              <a:rPr lang="es-MX" sz="1801" dirty="0">
                <a:latin typeface="Arial" panose="020B0604020202020204" pitchFamily="34" charset="0"/>
                <a:cs typeface="Arial" panose="020B0604020202020204" pitchFamily="34" charset="0"/>
              </a:rPr>
              <a:t>Coordinadora de Información y Análisis</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124132" y="2333920"/>
            <a:ext cx="6497422" cy="8954759"/>
          </a:xfrm>
          <a:prstGeom prst="rect">
            <a:avLst/>
          </a:prstGeom>
          <a:noFill/>
        </p:spPr>
        <p:txBody>
          <a:bodyPr wrap="square">
            <a:spAutoFit/>
          </a:bodyPr>
          <a:lstStyle/>
          <a:p>
            <a:pPr algn="just">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Fecha y Lugar de Nacimiento: </a:t>
            </a: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05 de octubre, Saltillo Coahuila de Zaragoza</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Último grado académico y lugar donde se cursó:</a:t>
            </a:r>
          </a:p>
          <a:p>
            <a:pPr algn="just">
              <a:lnSpc>
                <a:spcPct val="115000"/>
              </a:lnSpc>
            </a:pPr>
            <a:r>
              <a:rPr lang="es-MX" sz="1400" b="1" dirty="0">
                <a:latin typeface="Arial" panose="020B0604020202020204" pitchFamily="34" charset="0"/>
                <a:ea typeface="Calibri" panose="020F0502020204030204" pitchFamily="34" charset="0"/>
                <a:cs typeface="Arial" panose="020B0604020202020204" pitchFamily="34" charset="0"/>
              </a:rPr>
              <a:t>Licenciado en Contaduría</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Facultad de Ciencias de la Administración</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Experiencia Laboral</a:t>
            </a:r>
          </a:p>
          <a:p>
            <a:pPr algn="just"/>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Supervisor</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Servicios de Salud de Coahuila de Zaragoza</a:t>
            </a: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Auditor</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Consultores Asociados J. Rodríguez </a:t>
            </a:r>
            <a:r>
              <a:rPr lang="es-MX" sz="1400" dirty="0" err="1">
                <a:latin typeface="Arial" panose="020B0604020202020204" pitchFamily="34" charset="0"/>
                <a:ea typeface="Calibri" panose="020F0502020204030204" pitchFamily="34" charset="0"/>
                <a:cs typeface="Arial" panose="020B0604020202020204" pitchFamily="34" charset="0"/>
              </a:rPr>
              <a:t>Turcato</a:t>
            </a:r>
            <a:r>
              <a:rPr lang="es-MX" sz="1400" dirty="0">
                <a:latin typeface="Arial" panose="020B0604020202020204" pitchFamily="34" charset="0"/>
                <a:ea typeface="Calibri" panose="020F0502020204030204" pitchFamily="34" charset="0"/>
                <a:cs typeface="Arial" panose="020B0604020202020204" pitchFamily="34" charset="0"/>
              </a:rPr>
              <a:t>, S.C.</a:t>
            </a: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pPr algn="just"/>
            <a:r>
              <a:rPr lang="es-MX" sz="1400" b="1" dirty="0">
                <a:latin typeface="Arial" panose="020B0604020202020204" pitchFamily="34" charset="0"/>
                <a:ea typeface="Calibri" panose="020F0502020204030204" pitchFamily="34" charset="0"/>
                <a:cs typeface="Arial" panose="020B0604020202020204" pitchFamily="34" charset="0"/>
              </a:rPr>
              <a:t>Auditor</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dirty="0">
                <a:latin typeface="Arial" panose="020B0604020202020204" pitchFamily="34" charset="0"/>
                <a:ea typeface="Calibri" panose="020F0502020204030204" pitchFamily="34" charset="0"/>
                <a:cs typeface="Arial" panose="020B0604020202020204" pitchFamily="34" charset="0"/>
              </a:rPr>
              <a:t>Auditoría Superior del Estado de Coahuila (ASEC)</a:t>
            </a:r>
          </a:p>
          <a:p>
            <a:pPr algn="just"/>
            <a:endParaRPr lang="es-MX" sz="1400" dirty="0">
              <a:latin typeface="Arial" panose="020B0604020202020204" pitchFamily="34" charset="0"/>
              <a:ea typeface="Calibri" panose="020F0502020204030204" pitchFamily="34" charset="0"/>
              <a:cs typeface="Arial" panose="020B0604020202020204" pitchFamily="34" charset="0"/>
            </a:endParaRPr>
          </a:p>
          <a:p>
            <a:pPr algn="just"/>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Experiencia Adicional</a:t>
            </a:r>
          </a:p>
          <a:p>
            <a:pPr algn="just">
              <a:lnSpc>
                <a:spcPct val="115000"/>
              </a:lnSpc>
            </a:pPr>
            <a:r>
              <a:rPr lang="es-MX" sz="1400" b="1" dirty="0">
                <a:latin typeface="Arial" panose="020B0604020202020204" pitchFamily="34" charset="0"/>
                <a:ea typeface="Calibri" panose="020F0502020204030204" pitchFamily="34" charset="0"/>
                <a:cs typeface="Arial" panose="020B0604020202020204" pitchFamily="34" charset="0"/>
              </a:rPr>
              <a:t>Maestría en Administración con Acentuación en Finanzas</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Facultad de Ciencias de la Administración</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Centro de Estudios </a:t>
            </a:r>
            <a:r>
              <a:rPr lang="es-MX" sz="1400" dirty="0" err="1">
                <a:latin typeface="Arial" panose="020B0604020202020204" pitchFamily="34" charset="0"/>
                <a:ea typeface="Calibri" panose="020F0502020204030204" pitchFamily="34" charset="0"/>
                <a:cs typeface="Arial" panose="020B0604020202020204" pitchFamily="34" charset="0"/>
              </a:rPr>
              <a:t>Benefis</a:t>
            </a:r>
            <a:endParaRPr lang="es-MX" sz="1400" dirty="0">
              <a:latin typeface="Arial" panose="020B0604020202020204" pitchFamily="34" charset="0"/>
              <a:ea typeface="Calibri" panose="020F0502020204030204" pitchFamily="34" charset="0"/>
              <a:cs typeface="Arial" panose="020B0604020202020204" pitchFamily="34" charset="0"/>
            </a:endParaRP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"CFDI 4.0"</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Centro de Investigación y Docencia Económica</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"Sistema Nacional Anticorrupción"</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Centro Mexicano de Investigación Especializada</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Microsoft Excel Avanzado</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Curso en línea Microsoft Excel Básico</a:t>
            </a:r>
          </a:p>
          <a:p>
            <a:pPr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Asociación Nacional de Organismos de Fiscalización Superior y Control Gubernamental</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Diplomado Virtual de la Ley de Disciplina Financiera </a:t>
            </a:r>
          </a:p>
          <a:p>
            <a:pPr marL="342912" indent="-342912" algn="just">
              <a:lnSpc>
                <a:spcPct val="115000"/>
              </a:lnSpc>
              <a:buFont typeface="Symbol" panose="05050102010706020507" pitchFamily="18" charset="2"/>
              <a:buChar char=""/>
            </a:pPr>
            <a:r>
              <a:rPr lang="es-MX" sz="1400" dirty="0">
                <a:latin typeface="Arial" panose="020B0604020202020204" pitchFamily="34" charset="0"/>
                <a:ea typeface="Calibri" panose="020F0502020204030204" pitchFamily="34" charset="0"/>
                <a:cs typeface="Arial" panose="020B0604020202020204" pitchFamily="34" charset="0"/>
              </a:rPr>
              <a:t>Diplomado Virtual Contabilidad Gubernamental </a:t>
            </a:r>
          </a:p>
          <a:p>
            <a:pPr algn="just"/>
            <a:endParaRPr lang="es-MX" sz="1200" dirty="0">
              <a:latin typeface="Arial" panose="020B0604020202020204" pitchFamily="34" charset="0"/>
              <a:ea typeface="Calibri" panose="020F0502020204030204" pitchFamily="34" charset="0"/>
              <a:cs typeface="Arial" panose="020B0604020202020204" pitchFamily="34" charset="0"/>
            </a:endParaRP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15BFE081-5B18-4EEC-A5C4-71A6C328C3A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55658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375556" y="1368657"/>
            <a:ext cx="5879666" cy="688137"/>
          </a:xfrm>
          <a:prstGeom prst="rect">
            <a:avLst/>
          </a:prstGeom>
          <a:noFill/>
        </p:spPr>
        <p:txBody>
          <a:bodyPr wrap="square" rtlCol="0">
            <a:spAutoFit/>
          </a:bodyPr>
          <a:lstStyle/>
          <a:p>
            <a:pPr algn="ctr">
              <a:lnSpc>
                <a:spcPct val="115000"/>
              </a:lnSpc>
            </a:pPr>
            <a:r>
              <a:rPr lang="es-ES_tradnl" sz="1801" b="1" dirty="0">
                <a:latin typeface="Arial" panose="020B0604020202020204" pitchFamily="34" charset="0"/>
                <a:cs typeface="Arial" panose="020B0604020202020204" pitchFamily="34" charset="0"/>
              </a:rPr>
              <a:t>Lic. </a:t>
            </a:r>
            <a:r>
              <a:rPr lang="es-ES_tradnl" sz="1801" b="1" dirty="0" err="1">
                <a:latin typeface="Arial" panose="020B0604020202020204" pitchFamily="34" charset="0"/>
                <a:cs typeface="Arial" panose="020B0604020202020204" pitchFamily="34" charset="0"/>
              </a:rPr>
              <a:t>Velia</a:t>
            </a:r>
            <a:r>
              <a:rPr lang="es-ES_tradnl" sz="1801" b="1" dirty="0">
                <a:latin typeface="Arial" panose="020B0604020202020204" pitchFamily="34" charset="0"/>
                <a:cs typeface="Arial" panose="020B0604020202020204" pitchFamily="34" charset="0"/>
              </a:rPr>
              <a:t> Fátima del Carmen Campos Delgado</a:t>
            </a:r>
            <a:endParaRPr lang="es-MX" sz="1801" b="1" dirty="0">
              <a:latin typeface="Arial" panose="020B0604020202020204" pitchFamily="34" charset="0"/>
              <a:cs typeface="Arial" panose="020B0604020202020204" pitchFamily="34" charset="0"/>
            </a:endParaRPr>
          </a:p>
          <a:p>
            <a:pPr algn="ctr"/>
            <a:r>
              <a:rPr lang="es-ES_tradnl" sz="1801" dirty="0">
                <a:latin typeface="Arial" panose="020B0604020202020204" pitchFamily="34" charset="0"/>
                <a:ea typeface="Calibri" panose="020F0502020204030204" pitchFamily="34" charset="0"/>
                <a:cs typeface="Arial" panose="020B0604020202020204" pitchFamily="34" charset="0"/>
              </a:rPr>
              <a:t>Responsable de Juntas de Gobierno </a:t>
            </a:r>
            <a:endParaRPr lang="es-MX" sz="1801" dirty="0">
              <a:latin typeface="Arial" panose="020B060402020202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221428" y="3035163"/>
            <a:ext cx="6636572" cy="6464847"/>
          </a:xfrm>
          <a:prstGeom prst="rect">
            <a:avLst/>
          </a:prstGeom>
          <a:noFill/>
        </p:spPr>
        <p:txBody>
          <a:bodyPr wrap="square">
            <a:spAutoFit/>
          </a:bodyPr>
          <a:lstStyle/>
          <a:p>
            <a:r>
              <a:rPr lang="es-ES_tradnl" b="1" dirty="0">
                <a:latin typeface="Arial" panose="020B0604020202020204" pitchFamily="34" charset="0"/>
                <a:ea typeface="Calibri" panose="020F0502020204030204" pitchFamily="34" charset="0"/>
                <a:cs typeface="Arial" panose="020B0604020202020204" pitchFamily="34" charset="0"/>
              </a:rPr>
              <a:t>Fecha y Lugar de Nacimiento:</a:t>
            </a:r>
            <a:endParaRPr lang="es-MX" b="1"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03/04/74, San Luis Potosí, SLP</a:t>
            </a:r>
          </a:p>
          <a:p>
            <a:r>
              <a:rPr lang="es-ES_tradnl" b="1" dirty="0">
                <a:latin typeface="Arial" panose="020B0604020202020204" pitchFamily="34" charset="0"/>
                <a:ea typeface="Calibri" panose="020F0502020204030204" pitchFamily="34" charset="0"/>
                <a:cs typeface="Arial" panose="020B0604020202020204" pitchFamily="34" charset="0"/>
              </a:rPr>
              <a:t> </a:t>
            </a:r>
            <a:endParaRPr lang="es-MX" b="1" dirty="0">
              <a:latin typeface="Arial" panose="020B0604020202020204" pitchFamily="34" charset="0"/>
              <a:ea typeface="Calibri" panose="020F0502020204030204" pitchFamily="34" charset="0"/>
              <a:cs typeface="Arial" panose="020B0604020202020204" pitchFamily="34" charset="0"/>
            </a:endParaRPr>
          </a:p>
          <a:p>
            <a:r>
              <a:rPr lang="es-ES_tradnl" b="1" dirty="0">
                <a:latin typeface="Arial" panose="020B0604020202020204" pitchFamily="34" charset="0"/>
                <a:ea typeface="Calibri" panose="020F0502020204030204" pitchFamily="34" charset="0"/>
                <a:cs typeface="Arial" panose="020B0604020202020204" pitchFamily="34" charset="0"/>
              </a:rPr>
              <a:t>Ultimo grado académico y lugar donde se cursó</a:t>
            </a:r>
            <a:endParaRPr lang="es-MX" b="1"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Lic. En Ciencias de la Comunicación, Universidad regiomontana, Monterrey NL</a:t>
            </a:r>
          </a:p>
          <a:p>
            <a:r>
              <a:rPr lang="es-ES_tradnl" dirty="0">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ea typeface="Calibri" panose="020F0502020204030204" pitchFamily="34" charset="0"/>
              <a:cs typeface="Arial" panose="020B0604020202020204" pitchFamily="34" charset="0"/>
            </a:endParaRPr>
          </a:p>
          <a:p>
            <a:r>
              <a:rPr lang="es-ES_tradnl" b="1" dirty="0">
                <a:latin typeface="Arial" panose="020B0604020202020204" pitchFamily="34" charset="0"/>
                <a:ea typeface="Calibri" panose="020F0502020204030204" pitchFamily="34" charset="0"/>
                <a:cs typeface="Arial" panose="020B0604020202020204" pitchFamily="34" charset="0"/>
              </a:rPr>
              <a:t>Experiencia Laboral</a:t>
            </a:r>
          </a:p>
          <a:p>
            <a:endParaRPr lang="es-ES_tradnl" dirty="0">
              <a:latin typeface="Arial" panose="020B0604020202020204" pitchFamily="34" charset="0"/>
              <a:ea typeface="Calibri" panose="020F0502020204030204" pitchFamily="34" charset="0"/>
              <a:cs typeface="Arial" panose="020B0604020202020204" pitchFamily="34" charset="0"/>
            </a:endParaRPr>
          </a:p>
          <a:p>
            <a:pPr marL="342912"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Facilitador de Manuales y Procedimientos</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Subdirección de Evaluación y Seguimiento de los Servicios de Salud de Coahuila de Zaragoza.</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Jefe Directo: Ing. Ana María Saucedo Plata</a:t>
            </a:r>
          </a:p>
          <a:p>
            <a:pPr marL="342912"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Coordinador de HSE AMVIAN MEXICO</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Jefe Directo: </a:t>
            </a:r>
            <a:r>
              <a:rPr lang="es-MX" dirty="0" err="1">
                <a:latin typeface="Arial" panose="020B0604020202020204" pitchFamily="34" charset="0"/>
                <a:ea typeface="Calibri" panose="020F0502020204030204" pitchFamily="34" charset="0"/>
                <a:cs typeface="Arial" panose="020B0604020202020204" pitchFamily="34" charset="0"/>
              </a:rPr>
              <a:t>Dubelsa</a:t>
            </a:r>
            <a:r>
              <a:rPr lang="es-MX" dirty="0">
                <a:latin typeface="Arial" panose="020B0604020202020204" pitchFamily="34" charset="0"/>
                <a:ea typeface="Calibri" panose="020F0502020204030204" pitchFamily="34" charset="0"/>
                <a:cs typeface="Arial" panose="020B0604020202020204" pitchFamily="34" charset="0"/>
              </a:rPr>
              <a:t> Garza</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Julio 2017 a Mayo 2020</a:t>
            </a:r>
          </a:p>
          <a:p>
            <a:pPr marL="342912" indent="-342912">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Coordinador de seguridad Industrial KSR</a:t>
            </a:r>
          </a:p>
          <a:p>
            <a:pPr marL="457216">
              <a:lnSpc>
                <a:spcPct val="115000"/>
              </a:lnSpc>
            </a:pPr>
            <a:r>
              <a:rPr lang="es-MX" dirty="0">
                <a:latin typeface="Arial" panose="020B0604020202020204" pitchFamily="34" charset="0"/>
                <a:ea typeface="Calibri" panose="020F0502020204030204" pitchFamily="34" charset="0"/>
                <a:cs typeface="Arial" panose="020B0604020202020204" pitchFamily="34" charset="0"/>
              </a:rPr>
              <a:t>Jefe Directo: Ramiro Peña</a:t>
            </a:r>
          </a:p>
          <a:p>
            <a:pPr marL="457216">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Enero 2017- Julio 2017	</a:t>
            </a:r>
            <a:r>
              <a:rPr lang="es-MX" sz="1200" b="1"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880E25C-8919-4F07-9D46-91EC8C3AE7A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92067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709433" y="1368659"/>
            <a:ext cx="5545790" cy="688137"/>
          </a:xfrm>
          <a:prstGeom prst="rect">
            <a:avLst/>
          </a:prstGeom>
          <a:noFill/>
        </p:spPr>
        <p:txBody>
          <a:bodyPr wrap="square" rtlCol="0">
            <a:spAutoFit/>
          </a:bodyPr>
          <a:lstStyle/>
          <a:p>
            <a:pPr algn="ctr">
              <a:lnSpc>
                <a:spcPct val="115000"/>
              </a:lnSpc>
            </a:pPr>
            <a:r>
              <a:rPr lang="es-MX" sz="1801" b="1" dirty="0">
                <a:latin typeface="Arial" panose="020B0604020202020204" pitchFamily="34" charset="0"/>
                <a:cs typeface="Arial" panose="020B0604020202020204" pitchFamily="34" charset="0"/>
              </a:rPr>
              <a:t>Juan Carlos Garza Berlanga</a:t>
            </a:r>
          </a:p>
          <a:p>
            <a:pPr algn="ctr"/>
            <a:r>
              <a:rPr lang="es-MX" sz="1801" dirty="0">
                <a:latin typeface="Arial" panose="020B0604020202020204" pitchFamily="34" charset="0"/>
                <a:cs typeface="Arial" panose="020B0604020202020204" pitchFamily="34" charset="0"/>
              </a:rPr>
              <a:t>Responsable de Control de Archivo y Diligencias</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53327" y="3043979"/>
            <a:ext cx="6636572" cy="5611280"/>
          </a:xfrm>
          <a:prstGeom prst="rect">
            <a:avLst/>
          </a:prstGeom>
          <a:noFill/>
        </p:spPr>
        <p:txBody>
          <a:bodyPr wrap="square">
            <a:spAutoFit/>
          </a:bodyPr>
          <a:lstStyle/>
          <a:p>
            <a:pPr algn="just">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gn="just">
              <a:spcAft>
                <a:spcPts val="1001"/>
              </a:spcAft>
            </a:pPr>
            <a:r>
              <a:rPr lang="es-MX" dirty="0">
                <a:latin typeface="Arial" panose="020B0604020202020204" pitchFamily="34" charset="0"/>
                <a:ea typeface="Calibri" panose="020F0502020204030204" pitchFamily="34" charset="0"/>
                <a:cs typeface="Arial" panose="020B0604020202020204" pitchFamily="34" charset="0"/>
              </a:rPr>
              <a:t>22 de abril de 1988, Saltillo, Coahuila de Zaragoza</a:t>
            </a:r>
          </a:p>
          <a:p>
            <a:pPr algn="just">
              <a:spcAft>
                <a:spcPts val="1001"/>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Último grado académico y lugar donde se cursó </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Bachillerato, Colegio Universitario de Saltillo</a:t>
            </a:r>
          </a:p>
          <a:p>
            <a:pPr algn="just">
              <a:lnSpc>
                <a:spcPct val="115000"/>
              </a:lnSpc>
              <a:spcAft>
                <a:spcPts val="1001"/>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gn="just"/>
            <a:r>
              <a:rPr lang="es-MX" dirty="0">
                <a:latin typeface="Arial" panose="020B0604020202020204" pitchFamily="34" charset="0"/>
                <a:ea typeface="Calibri" panose="020F0502020204030204" pitchFamily="34" charset="0"/>
                <a:cs typeface="Arial" panose="020B0604020202020204" pitchFamily="34" charset="0"/>
              </a:rPr>
              <a:t> </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en la Secretaría Técnica de los Servicios de Salud de Coahuila de Zaragoza.</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en el Seguro Popular de la Secretaría de Salud de Coahuila de Zaragoza.</a:t>
            </a:r>
          </a:p>
          <a:p>
            <a:pPr marL="342912" indent="-342912">
              <a:lnSpc>
                <a:spcPct val="115000"/>
              </a:lnSpc>
              <a:spcAft>
                <a:spcPts val="1001"/>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en Desarrollo Rural de García, Nuevo León.</a:t>
            </a:r>
          </a:p>
          <a:p>
            <a:pPr algn="just"/>
            <a:r>
              <a:rPr lang="es-MX" sz="1200" dirty="0">
                <a:latin typeface="Arial" panose="020B0604020202020204" pitchFamily="34" charset="0"/>
                <a:ea typeface="Calibri" panose="020F0502020204030204" pitchFamily="34" charset="0"/>
                <a:cs typeface="Arial" panose="020B0604020202020204" pitchFamily="34" charset="0"/>
              </a:rPr>
              <a:t> </a:t>
            </a: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CCF9B13D-7BA0-42C2-8A5F-3A916DEF7FF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33979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107447" y="1425746"/>
            <a:ext cx="4846558" cy="646587"/>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Cesáreo Medina Coronado</a:t>
            </a:r>
          </a:p>
          <a:p>
            <a:pPr algn="ctr"/>
            <a:r>
              <a:rPr lang="es-MX" sz="1801" dirty="0">
                <a:latin typeface="Arial" panose="020B0604020202020204" pitchFamily="34" charset="0"/>
                <a:cs typeface="Arial" panose="020B0604020202020204" pitchFamily="34" charset="0"/>
              </a:rPr>
              <a:t>Coordinador de Seguimiento y Evaluación</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139150" y="2960605"/>
            <a:ext cx="6550750" cy="5510739"/>
          </a:xfrm>
          <a:prstGeom prst="rect">
            <a:avLst/>
          </a:prstGeom>
          <a:noFill/>
        </p:spPr>
        <p:txBody>
          <a:bodyPr wrap="square">
            <a:spAutoFit/>
          </a:bodyPr>
          <a:lstStyle/>
          <a:p>
            <a:pPr algn="just">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16 de octubre de 1966, Saltillo, Coahuila de Zaragoza</a:t>
            </a:r>
          </a:p>
          <a:p>
            <a:pPr algn="just">
              <a:lnSpc>
                <a:spcPct val="115000"/>
              </a:lnSpc>
              <a:spcAft>
                <a:spcPts val="1001"/>
              </a:spcAft>
            </a:pPr>
            <a:r>
              <a:rPr lang="es-MX" b="1" dirty="0">
                <a:latin typeface="Arial" panose="020B0604020202020204" pitchFamily="34" charset="0"/>
                <a:ea typeface="Calibri" panose="020F0502020204030204" pitchFamily="34" charset="0"/>
                <a:cs typeface="Arial" panose="020B0604020202020204" pitchFamily="34" charset="0"/>
              </a:rPr>
              <a:t>Último grado académico y lugar donde se cursó </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de Empresas</a:t>
            </a:r>
          </a:p>
          <a:p>
            <a:pPr algn="just">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Facultad de Ciencias de la Administración</a:t>
            </a:r>
          </a:p>
          <a:p>
            <a:pPr algn="just"/>
            <a:r>
              <a:rPr lang="es-MX" b="1" dirty="0">
                <a:latin typeface="Arial" panose="020B0604020202020204" pitchFamily="34" charset="0"/>
                <a:ea typeface="Calibri" panose="020F0502020204030204" pitchFamily="34" charset="0"/>
                <a:cs typeface="Arial" panose="020B0604020202020204" pitchFamily="34" charset="0"/>
              </a:rPr>
              <a:t>Experiencia Laboral: </a:t>
            </a:r>
          </a:p>
          <a:p>
            <a:pPr algn="just"/>
            <a:endParaRPr lang="es-MX" dirty="0">
              <a:latin typeface="Arial" panose="020B0604020202020204" pitchFamily="34" charset="0"/>
              <a:ea typeface="Calibri" panose="020F0502020204030204" pitchFamily="34" charset="0"/>
              <a:cs typeface="Arial" panose="020B0604020202020204" pitchFamily="34" charset="0"/>
            </a:endParaRPr>
          </a:p>
          <a:p>
            <a:pPr algn="just"/>
            <a:endParaRPr lang="es-MX" dirty="0">
              <a:latin typeface="Arial" panose="020B0604020202020204" pitchFamily="34" charset="0"/>
              <a:ea typeface="Calibri" panose="020F0502020204030204" pitchFamily="34" charset="0"/>
              <a:cs typeface="Arial" panose="020B0604020202020204" pitchFamily="34" charset="0"/>
            </a:endParaRPr>
          </a:p>
          <a:p>
            <a:pPr algn="just"/>
            <a:r>
              <a:rPr lang="es-MX" dirty="0">
                <a:latin typeface="Arial" panose="020B0604020202020204" pitchFamily="34" charset="0"/>
                <a:ea typeface="Calibri" panose="020F0502020204030204" pitchFamily="34" charset="0"/>
                <a:cs typeface="Arial" panose="020B0604020202020204" pitchFamily="34" charset="0"/>
              </a:rPr>
              <a:t>Jefe del Departamento de Supervisión y Control </a:t>
            </a:r>
          </a:p>
          <a:p>
            <a:pPr marL="457216" algn="just">
              <a:lnSpc>
                <a:spcPct val="115000"/>
              </a:lnSpc>
            </a:pPr>
            <a:r>
              <a:rPr lang="es-MX" dirty="0">
                <a:latin typeface="Arial" panose="020B0604020202020204" pitchFamily="34" charset="0"/>
                <a:ea typeface="Calibri" panose="020F0502020204030204" pitchFamily="34" charset="0"/>
                <a:cs typeface="Arial" panose="020B0604020202020204" pitchFamily="34" charset="0"/>
              </a:rPr>
              <a:t>Servicios de Salud de Coahuila de Zaragoza </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Jefe del Departamento de Auditoría en la Contraloría Interna </a:t>
            </a:r>
          </a:p>
          <a:p>
            <a:pPr marL="457216" algn="just">
              <a:lnSpc>
                <a:spcPct val="115000"/>
              </a:lnSpc>
            </a:pPr>
            <a:r>
              <a:rPr lang="es-MX" dirty="0">
                <a:latin typeface="Arial" panose="020B0604020202020204" pitchFamily="34" charset="0"/>
                <a:ea typeface="Calibri" panose="020F0502020204030204" pitchFamily="34" charset="0"/>
                <a:cs typeface="Arial" panose="020B0604020202020204" pitchFamily="34" charset="0"/>
              </a:rPr>
              <a:t>Servicios de Salud de Coahuila de Zaragoza </a:t>
            </a:r>
          </a:p>
          <a:p>
            <a:pPr marL="342912" indent="-342912" algn="just">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Encargado del área de Recursos Financieros del ISSREEI</a:t>
            </a:r>
          </a:p>
          <a:p>
            <a:pPr marL="457216" algn="just">
              <a:lnSpc>
                <a:spcPct val="115000"/>
              </a:lnSpc>
              <a:spcAft>
                <a:spcPts val="1001"/>
              </a:spcAft>
            </a:pPr>
            <a:r>
              <a:rPr lang="es-MX" sz="1200" dirty="0">
                <a:latin typeface="Arial" panose="020B0604020202020204" pitchFamily="34" charset="0"/>
                <a:ea typeface="Calibri" panose="020F0502020204030204" pitchFamily="34" charset="0"/>
                <a:cs typeface="Arial" panose="020B0604020202020204" pitchFamily="34" charset="0"/>
              </a:rPr>
              <a:t> </a:t>
            </a: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6BB33897-E892-4472-826E-0BC96964F5F3}"/>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51442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107447" y="1425746"/>
            <a:ext cx="4846558" cy="923714"/>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a:t>
            </a:r>
            <a:r>
              <a:rPr lang="es-MX" sz="1801" b="1" dirty="0" err="1">
                <a:latin typeface="Arial" panose="020B0604020202020204" pitchFamily="34" charset="0"/>
                <a:cs typeface="Arial" panose="020B0604020202020204" pitchFamily="34" charset="0"/>
              </a:rPr>
              <a:t>Cármen</a:t>
            </a:r>
            <a:r>
              <a:rPr lang="es-MX" sz="1801" b="1" dirty="0">
                <a:latin typeface="Arial" panose="020B0604020202020204" pitchFamily="34" charset="0"/>
                <a:cs typeface="Arial" panose="020B0604020202020204" pitchFamily="34" charset="0"/>
              </a:rPr>
              <a:t> Guadalupe Coronado Quiroz </a:t>
            </a:r>
          </a:p>
          <a:p>
            <a:pPr marL="88635" marR="89950" indent="116" algn="ctr">
              <a:lnSpc>
                <a:spcPct val="100041"/>
              </a:lnSpc>
            </a:pPr>
            <a:r>
              <a:rPr lang="es-MX" sz="1801" dirty="0">
                <a:latin typeface="Arial" panose="020B0604020202020204" pitchFamily="34" charset="0"/>
                <a:cs typeface="Arial" panose="020B0604020202020204" pitchFamily="34" charset="0"/>
              </a:rPr>
              <a:t>Responsable del Sistema de Acuerdos y Sistemas Internos</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8" name="CuadroTexto 7">
            <a:extLst>
              <a:ext uri="{FF2B5EF4-FFF2-40B4-BE49-F238E27FC236}">
                <a16:creationId xmlns:a16="http://schemas.microsoft.com/office/drawing/2014/main" id="{64FFFA63-25E0-481E-806E-CA71913CF5EE}"/>
              </a:ext>
            </a:extLst>
          </p:cNvPr>
          <p:cNvSpPr txBox="1"/>
          <p:nvPr/>
        </p:nvSpPr>
        <p:spPr>
          <a:xfrm>
            <a:off x="-590550" y="2960605"/>
            <a:ext cx="7280450" cy="4914679"/>
          </a:xfrm>
          <a:prstGeom prst="rect">
            <a:avLst/>
          </a:prstGeom>
          <a:noFill/>
        </p:spPr>
        <p:txBody>
          <a:bodyPr wrap="square">
            <a:spAutoFit/>
          </a:bodyPr>
          <a:lstStyle/>
          <a:p>
            <a:pPr marL="952500"/>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Ul</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imo</a:t>
            </a:r>
            <a:r>
              <a:rPr lang="en-US" u="sng" spc="1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gr</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a</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aca</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émico</a:t>
            </a:r>
            <a:r>
              <a:rPr lang="en-US" u="sng" spc="-1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y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gar</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onde</a:t>
            </a:r>
            <a:r>
              <a:rPr lang="en-US" u="sng" spc="10"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1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c</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rsó</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p>
          <a:p>
            <a:pPr marL="952500"/>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1181100">
              <a:spcBef>
                <a:spcPts val="75"/>
              </a:spcBef>
              <a:spcAft>
                <a:spcPts val="0"/>
              </a:spcAft>
            </a:pPr>
            <a:r>
              <a:rPr lang="en-US" dirty="0">
                <a:effectLst/>
                <a:latin typeface="Arial" panose="020B0604020202020204" pitchFamily="34" charset="0"/>
                <a:ea typeface="Verdana" panose="020B0604030504040204" pitchFamily="34" charset="0"/>
                <a:cs typeface="Arial" panose="020B0604020202020204" pitchFamily="34" charset="0"/>
              </a:rPr>
              <a:t>• </a:t>
            </a:r>
            <a:r>
              <a:rPr lang="en-US" spc="300" dirty="0">
                <a:effectLst/>
                <a:latin typeface="Arial" panose="020B0604020202020204" pitchFamily="34" charset="0"/>
                <a:ea typeface="Verdana" panose="020B0604030504040204" pitchFamily="34" charset="0"/>
                <a:cs typeface="Arial" panose="020B0604020202020204" pitchFamily="34" charset="0"/>
              </a:rPr>
              <a:t> </a:t>
            </a:r>
            <a:r>
              <a:rPr lang="en-US" b="1" spc="-5" dirty="0" err="1">
                <a:effectLst/>
                <a:latin typeface="Arial" panose="020B0604020202020204" pitchFamily="34" charset="0"/>
                <a:ea typeface="Calibri" panose="020F0502020204030204" pitchFamily="34" charset="0"/>
                <a:cs typeface="Arial" panose="020B0604020202020204" pitchFamily="34" charset="0"/>
              </a:rPr>
              <a:t>L</a:t>
            </a:r>
            <a:r>
              <a:rPr lang="en-US" b="1" spc="5" dirty="0" err="1">
                <a:effectLst/>
                <a:latin typeface="Arial" panose="020B0604020202020204" pitchFamily="34" charset="0"/>
                <a:ea typeface="Calibri" panose="020F0502020204030204" pitchFamily="34" charset="0"/>
                <a:cs typeface="Arial" panose="020B0604020202020204" pitchFamily="34" charset="0"/>
              </a:rPr>
              <a:t>i</a:t>
            </a:r>
            <a:r>
              <a:rPr lang="en-US" b="1" dirty="0" err="1">
                <a:effectLst/>
                <a:latin typeface="Arial" panose="020B0604020202020204" pitchFamily="34" charset="0"/>
                <a:ea typeface="Calibri" panose="020F0502020204030204" pitchFamily="34" charset="0"/>
                <a:cs typeface="Arial" panose="020B0604020202020204" pitchFamily="34" charset="0"/>
              </a:rPr>
              <a:t>c</a:t>
            </a:r>
            <a:r>
              <a:rPr lang="en-US" b="1" dirty="0">
                <a:effectLst/>
                <a:latin typeface="Arial" panose="020B0604020202020204" pitchFamily="34" charset="0"/>
                <a:ea typeface="Calibri" panose="020F0502020204030204" pitchFamily="34" charset="0"/>
                <a:cs typeface="Arial" panose="020B0604020202020204" pitchFamily="34" charset="0"/>
              </a:rPr>
              <a:t>.</a:t>
            </a:r>
            <a:r>
              <a:rPr lang="en-US" b="1" spc="10" dirty="0">
                <a:effectLst/>
                <a:latin typeface="Arial" panose="020B0604020202020204" pitchFamily="34" charset="0"/>
                <a:ea typeface="Calibri" panose="020F0502020204030204" pitchFamily="34" charset="0"/>
                <a:cs typeface="Arial" panose="020B0604020202020204" pitchFamily="34" charset="0"/>
              </a:rPr>
              <a:t> </a:t>
            </a:r>
            <a:r>
              <a:rPr lang="en-US" b="1" spc="-5" dirty="0" err="1">
                <a:effectLst/>
                <a:latin typeface="Arial" panose="020B0604020202020204" pitchFamily="34" charset="0"/>
                <a:ea typeface="Calibri" panose="020F0502020204030204" pitchFamily="34" charset="0"/>
                <a:cs typeface="Arial" panose="020B0604020202020204" pitchFamily="34" charset="0"/>
              </a:rPr>
              <a:t>e</a:t>
            </a:r>
            <a:r>
              <a:rPr lang="en-US" b="1" dirty="0" err="1">
                <a:effectLst/>
                <a:latin typeface="Arial" panose="020B0604020202020204" pitchFamily="34" charset="0"/>
                <a:ea typeface="Calibri" panose="020F0502020204030204" pitchFamily="34" charset="0"/>
                <a:cs typeface="Arial" panose="020B0604020202020204" pitchFamily="34" charset="0"/>
              </a:rPr>
              <a:t>n</a:t>
            </a:r>
            <a:r>
              <a:rPr lang="en-US" b="1" spc="-5" dirty="0">
                <a:effectLst/>
                <a:latin typeface="Arial" panose="020B0604020202020204" pitchFamily="34" charset="0"/>
                <a:ea typeface="Calibri" panose="020F0502020204030204" pitchFamily="34" charset="0"/>
                <a:cs typeface="Arial" panose="020B0604020202020204" pitchFamily="34" charset="0"/>
              </a:rPr>
              <a:t> </a:t>
            </a:r>
            <a:r>
              <a:rPr lang="en-US" b="1" spc="5" dirty="0" err="1">
                <a:effectLst/>
                <a:latin typeface="Arial" panose="020B0604020202020204" pitchFamily="34" charset="0"/>
                <a:ea typeface="Calibri" panose="020F0502020204030204" pitchFamily="34" charset="0"/>
                <a:cs typeface="Arial" panose="020B0604020202020204" pitchFamily="34" charset="0"/>
              </a:rPr>
              <a:t>Ad</a:t>
            </a:r>
            <a:r>
              <a:rPr lang="en-US" b="1" spc="-5" dirty="0" err="1">
                <a:effectLst/>
                <a:latin typeface="Arial" panose="020B0604020202020204" pitchFamily="34" charset="0"/>
                <a:ea typeface="Calibri" panose="020F0502020204030204" pitchFamily="34" charset="0"/>
                <a:cs typeface="Arial" panose="020B0604020202020204" pitchFamily="34" charset="0"/>
              </a:rPr>
              <a:t>mi</a:t>
            </a:r>
            <a:r>
              <a:rPr lang="en-US" b="1" spc="5" dirty="0" err="1">
                <a:effectLst/>
                <a:latin typeface="Arial" panose="020B0604020202020204" pitchFamily="34" charset="0"/>
                <a:ea typeface="Calibri" panose="020F0502020204030204" pitchFamily="34" charset="0"/>
                <a:cs typeface="Arial" panose="020B0604020202020204" pitchFamily="34" charset="0"/>
              </a:rPr>
              <a:t>ni</a:t>
            </a:r>
            <a:r>
              <a:rPr lang="en-US" b="1" dirty="0" err="1">
                <a:effectLst/>
                <a:latin typeface="Arial" panose="020B0604020202020204" pitchFamily="34" charset="0"/>
                <a:ea typeface="Calibri" panose="020F0502020204030204" pitchFamily="34" charset="0"/>
                <a:cs typeface="Arial" panose="020B0604020202020204" pitchFamily="34" charset="0"/>
              </a:rPr>
              <a:t>s</a:t>
            </a:r>
            <a:r>
              <a:rPr lang="en-US" b="1" spc="-5" dirty="0" err="1">
                <a:effectLst/>
                <a:latin typeface="Arial" panose="020B0604020202020204" pitchFamily="34" charset="0"/>
                <a:ea typeface="Calibri" panose="020F0502020204030204" pitchFamily="34" charset="0"/>
                <a:cs typeface="Arial" panose="020B0604020202020204" pitchFamily="34" charset="0"/>
              </a:rPr>
              <a:t>t</a:t>
            </a:r>
            <a:r>
              <a:rPr lang="en-US" b="1" spc="5" dirty="0" err="1">
                <a:effectLst/>
                <a:latin typeface="Arial" panose="020B0604020202020204" pitchFamily="34" charset="0"/>
                <a:ea typeface="Calibri" panose="020F0502020204030204" pitchFamily="34" charset="0"/>
                <a:cs typeface="Arial" panose="020B0604020202020204" pitchFamily="34" charset="0"/>
              </a:rPr>
              <a:t>r</a:t>
            </a:r>
            <a:r>
              <a:rPr lang="en-US" b="1" spc="-5" dirty="0" err="1">
                <a:effectLst/>
                <a:latin typeface="Arial" panose="020B0604020202020204" pitchFamily="34" charset="0"/>
                <a:ea typeface="Calibri" panose="020F0502020204030204" pitchFamily="34" charset="0"/>
                <a:cs typeface="Arial" panose="020B0604020202020204" pitchFamily="34" charset="0"/>
              </a:rPr>
              <a:t>a</a:t>
            </a:r>
            <a:r>
              <a:rPr lang="en-US" b="1" dirty="0" err="1">
                <a:effectLst/>
                <a:latin typeface="Arial" panose="020B0604020202020204" pitchFamily="34" charset="0"/>
                <a:ea typeface="Calibri" panose="020F0502020204030204" pitchFamily="34" charset="0"/>
                <a:cs typeface="Arial" panose="020B0604020202020204" pitchFamily="34" charset="0"/>
              </a:rPr>
              <a:t>c</a:t>
            </a:r>
            <a:r>
              <a:rPr lang="en-US" b="1" spc="5" dirty="0" err="1">
                <a:effectLst/>
                <a:latin typeface="Arial" panose="020B0604020202020204" pitchFamily="34" charset="0"/>
                <a:ea typeface="Calibri" panose="020F0502020204030204" pitchFamily="34" charset="0"/>
                <a:cs typeface="Arial" panose="020B0604020202020204" pitchFamily="34" charset="0"/>
              </a:rPr>
              <a:t>i</a:t>
            </a:r>
            <a:r>
              <a:rPr lang="en-US" b="1" spc="-10" dirty="0" err="1">
                <a:effectLst/>
                <a:latin typeface="Arial" panose="020B0604020202020204" pitchFamily="34" charset="0"/>
                <a:ea typeface="Calibri" panose="020F0502020204030204" pitchFamily="34" charset="0"/>
                <a:cs typeface="Arial" panose="020B0604020202020204" pitchFamily="34" charset="0"/>
              </a:rPr>
              <a:t>ó</a:t>
            </a:r>
            <a:r>
              <a:rPr lang="en-US" b="1" dirty="0" err="1">
                <a:effectLst/>
                <a:latin typeface="Arial" panose="020B0604020202020204" pitchFamily="34" charset="0"/>
                <a:ea typeface="Calibri" panose="020F0502020204030204" pitchFamily="34" charset="0"/>
                <a:cs typeface="Arial" panose="020B0604020202020204" pitchFamily="34" charset="0"/>
              </a:rPr>
              <a:t>n</a:t>
            </a:r>
            <a:r>
              <a:rPr lang="en-US" b="1" spc="5" dirty="0">
                <a:effectLst/>
                <a:latin typeface="Arial" panose="020B0604020202020204" pitchFamily="34" charset="0"/>
                <a:ea typeface="Calibri" panose="020F0502020204030204" pitchFamily="34" charset="0"/>
                <a:cs typeface="Arial" panose="020B0604020202020204" pitchFamily="34" charset="0"/>
              </a:rPr>
              <a:t> </a:t>
            </a:r>
            <a:r>
              <a:rPr lang="en-US" b="1" spc="-10" dirty="0">
                <a:effectLst/>
                <a:latin typeface="Arial" panose="020B0604020202020204" pitchFamily="34" charset="0"/>
                <a:ea typeface="Calibri" panose="020F0502020204030204" pitchFamily="34" charset="0"/>
                <a:cs typeface="Arial" panose="020B0604020202020204" pitchFamily="34" charset="0"/>
              </a:rPr>
              <a:t>d</a:t>
            </a:r>
            <a:r>
              <a:rPr lang="en-US" b="1" dirty="0">
                <a:effectLst/>
                <a:latin typeface="Arial" panose="020B0604020202020204" pitchFamily="34" charset="0"/>
                <a:ea typeface="Calibri" panose="020F0502020204030204" pitchFamily="34" charset="0"/>
                <a:cs typeface="Arial" panose="020B0604020202020204" pitchFamily="34" charset="0"/>
              </a:rPr>
              <a:t>e </a:t>
            </a:r>
            <a:r>
              <a:rPr lang="en-US" b="1" dirty="0" err="1">
                <a:effectLst/>
                <a:latin typeface="Arial" panose="020B0604020202020204" pitchFamily="34" charset="0"/>
                <a:ea typeface="Calibri" panose="020F0502020204030204" pitchFamily="34" charset="0"/>
                <a:cs typeface="Arial" panose="020B0604020202020204" pitchFamily="34" charset="0"/>
              </a:rPr>
              <a:t>Emp</a:t>
            </a:r>
            <a:r>
              <a:rPr lang="en-US" b="1" spc="5" dirty="0" err="1">
                <a:effectLst/>
                <a:latin typeface="Arial" panose="020B0604020202020204" pitchFamily="34" charset="0"/>
                <a:ea typeface="Calibri" panose="020F0502020204030204" pitchFamily="34" charset="0"/>
                <a:cs typeface="Arial" panose="020B0604020202020204" pitchFamily="34" charset="0"/>
              </a:rPr>
              <a:t>r</a:t>
            </a:r>
            <a:r>
              <a:rPr lang="en-US" b="1" spc="-5" dirty="0" err="1">
                <a:effectLst/>
                <a:latin typeface="Arial" panose="020B0604020202020204" pitchFamily="34" charset="0"/>
                <a:ea typeface="Calibri" panose="020F0502020204030204" pitchFamily="34" charset="0"/>
                <a:cs typeface="Arial" panose="020B0604020202020204" pitchFamily="34" charset="0"/>
              </a:rPr>
              <a:t>e</a:t>
            </a:r>
            <a:r>
              <a:rPr lang="en-US" b="1" dirty="0" err="1">
                <a:effectLst/>
                <a:latin typeface="Arial" panose="020B0604020202020204" pitchFamily="34" charset="0"/>
                <a:ea typeface="Calibri" panose="020F0502020204030204" pitchFamily="34" charset="0"/>
                <a:cs typeface="Arial" panose="020B0604020202020204" pitchFamily="34" charset="0"/>
              </a:rPr>
              <a:t>s</a:t>
            </a:r>
            <a:r>
              <a:rPr lang="en-US" b="1" spc="-5" dirty="0" err="1">
                <a:effectLst/>
                <a:latin typeface="Arial" panose="020B0604020202020204" pitchFamily="34" charset="0"/>
                <a:ea typeface="Calibri" panose="020F0502020204030204" pitchFamily="34" charset="0"/>
                <a:cs typeface="Arial" panose="020B0604020202020204" pitchFamily="34" charset="0"/>
              </a:rPr>
              <a:t>a</a:t>
            </a:r>
            <a:r>
              <a:rPr lang="en-US" b="1" dirty="0" err="1">
                <a:effectLst/>
                <a:latin typeface="Arial" panose="020B0604020202020204" pitchFamily="34" charset="0"/>
                <a:ea typeface="Calibri" panose="020F0502020204030204" pitchFamily="34" charset="0"/>
                <a:cs typeface="Arial" panose="020B0604020202020204" pitchFamily="34" charset="0"/>
              </a:rPr>
              <a:t>s</a:t>
            </a:r>
            <a:r>
              <a:rPr lang="en-US" b="1" spc="20" dirty="0">
                <a:effectLst/>
                <a:latin typeface="Arial" panose="020B0604020202020204" pitchFamily="34" charset="0"/>
                <a:ea typeface="Calibri" panose="020F0502020204030204" pitchFamily="34" charset="0"/>
                <a:cs typeface="Arial" panose="020B0604020202020204" pitchFamily="34" charset="0"/>
              </a:rPr>
              <a:t> </a:t>
            </a:r>
            <a:r>
              <a:rPr lang="en-US" b="1" spc="5" dirty="0">
                <a:effectLst/>
                <a:latin typeface="Arial" panose="020B0604020202020204" pitchFamily="34" charset="0"/>
                <a:ea typeface="Calibri" panose="020F0502020204030204" pitchFamily="34" charset="0"/>
                <a:cs typeface="Arial" panose="020B0604020202020204" pitchFamily="34" charset="0"/>
              </a:rPr>
              <a:t>d</a:t>
            </a:r>
            <a:r>
              <a:rPr lang="en-US" b="1" dirty="0">
                <a:effectLst/>
                <a:latin typeface="Arial" panose="020B0604020202020204" pitchFamily="34" charset="0"/>
                <a:ea typeface="Calibri" panose="020F0502020204030204" pitchFamily="34" charset="0"/>
                <a:cs typeface="Arial" panose="020B0604020202020204" pitchFamily="34" charset="0"/>
              </a:rPr>
              <a:t>e </a:t>
            </a:r>
            <a:r>
              <a:rPr lang="en-US" b="1" spc="5" dirty="0">
                <a:effectLst/>
                <a:latin typeface="Arial" panose="020B0604020202020204" pitchFamily="34" charset="0"/>
                <a:ea typeface="Calibri" panose="020F0502020204030204" pitchFamily="34" charset="0"/>
                <a:cs typeface="Arial" panose="020B0604020202020204" pitchFamily="34" charset="0"/>
              </a:rPr>
              <a:t>l</a:t>
            </a:r>
            <a:r>
              <a:rPr lang="en-US" b="1" dirty="0">
                <a:effectLst/>
                <a:latin typeface="Arial" panose="020B0604020202020204" pitchFamily="34" charset="0"/>
                <a:ea typeface="Calibri" panose="020F0502020204030204" pitchFamily="34" charset="0"/>
                <a:cs typeface="Arial" panose="020B0604020202020204" pitchFamily="34" charset="0"/>
              </a:rPr>
              <a:t>a </a:t>
            </a:r>
            <a:r>
              <a:rPr lang="en-US" b="1" spc="-15" dirty="0" err="1">
                <a:effectLst/>
                <a:latin typeface="Arial" panose="020B0604020202020204" pitchFamily="34" charset="0"/>
                <a:ea typeface="Calibri" panose="020F0502020204030204" pitchFamily="34" charset="0"/>
                <a:cs typeface="Arial" panose="020B0604020202020204" pitchFamily="34" charset="0"/>
              </a:rPr>
              <a:t>U</a:t>
            </a:r>
            <a:r>
              <a:rPr lang="en-US" b="1" spc="10" dirty="0" err="1">
                <a:effectLst/>
                <a:latin typeface="Arial" panose="020B0604020202020204" pitchFamily="34" charset="0"/>
                <a:ea typeface="Calibri" panose="020F0502020204030204" pitchFamily="34" charset="0"/>
                <a:cs typeface="Arial" panose="020B0604020202020204" pitchFamily="34" charset="0"/>
              </a:rPr>
              <a:t>A</a:t>
            </a:r>
            <a:r>
              <a:rPr lang="en-US" b="1" spc="5" dirty="0" err="1">
                <a:effectLst/>
                <a:latin typeface="Arial" panose="020B0604020202020204" pitchFamily="34" charset="0"/>
                <a:ea typeface="Calibri" panose="020F0502020204030204" pitchFamily="34" charset="0"/>
                <a:cs typeface="Arial" panose="020B0604020202020204" pitchFamily="34" charset="0"/>
              </a:rPr>
              <a:t>d</a:t>
            </a:r>
            <a:r>
              <a:rPr lang="en-US" b="1" spc="-5" dirty="0" err="1">
                <a:effectLst/>
                <a:latin typeface="Arial" panose="020B0604020202020204" pitchFamily="34" charset="0"/>
                <a:ea typeface="Calibri" panose="020F0502020204030204" pitchFamily="34" charset="0"/>
                <a:cs typeface="Arial" panose="020B0604020202020204" pitchFamily="34" charset="0"/>
              </a:rPr>
              <a:t>e</a:t>
            </a:r>
            <a:r>
              <a:rPr lang="en-US" b="1" dirty="0" err="1">
                <a:effectLst/>
                <a:latin typeface="Arial" panose="020B0604020202020204" pitchFamily="34" charset="0"/>
                <a:ea typeface="Calibri" panose="020F0502020204030204" pitchFamily="34" charset="0"/>
                <a:cs typeface="Arial" panose="020B0604020202020204" pitchFamily="34" charset="0"/>
              </a:rPr>
              <a:t>C</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900"/>
              </a:lnSpc>
              <a:spcBef>
                <a:spcPts val="30"/>
              </a:spcBef>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1000"/>
              </a:lnSpc>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1000"/>
              </a:lnSpc>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Ex</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r</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ie</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n</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c</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ia</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b</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ral: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u</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los</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ú</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t</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im</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3</a:t>
            </a:r>
            <a:r>
              <a:rPr lang="en-US" u="sng" spc="5"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m</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p</a:t>
            </a:r>
            <a:r>
              <a:rPr lang="en-US" u="sng" spc="-10"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l</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e</a:t>
            </a:r>
            <a:r>
              <a:rPr lang="en-US" u="sng" spc="5"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a:t>
            </a:r>
            <a:r>
              <a:rPr lang="en-US" u="sng" dirty="0" err="1">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s</a:t>
            </a:r>
            <a:r>
              <a:rPr lang="en-US" u="sng" dirty="0">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p>
          <a:p>
            <a:pPr marL="952500"/>
            <a:endParaRPr lang="en-US" u="sng" dirty="0">
              <a:uFill>
                <a:solidFill>
                  <a:srgbClr val="000000"/>
                </a:solidFill>
              </a:uFill>
              <a:latin typeface="Arial" panose="020B0604020202020204" pitchFamily="34" charset="0"/>
              <a:ea typeface="Times New Roman" panose="02020603050405020304" pitchFamily="18" charset="0"/>
              <a:cs typeface="Arial" panose="020B0604020202020204" pitchFamily="34" charset="0"/>
            </a:endParaRPr>
          </a:p>
          <a:p>
            <a:pPr marL="952500"/>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1181100">
              <a:spcBef>
                <a:spcPts val="75"/>
              </a:spcBef>
              <a:spcAft>
                <a:spcPts val="0"/>
              </a:spcAft>
            </a:pPr>
            <a:r>
              <a:rPr lang="en-US" dirty="0">
                <a:effectLst/>
                <a:latin typeface="Arial" panose="020B0604020202020204" pitchFamily="34" charset="0"/>
                <a:ea typeface="Verdana" panose="020B0604030504040204" pitchFamily="34" charset="0"/>
                <a:cs typeface="Arial" panose="020B0604020202020204" pitchFamily="34" charset="0"/>
              </a:rPr>
              <a:t>• </a:t>
            </a:r>
            <a:r>
              <a:rPr lang="en-US" spc="300" dirty="0">
                <a:effectLst/>
                <a:latin typeface="Arial" panose="020B0604020202020204" pitchFamily="34" charset="0"/>
                <a:ea typeface="Verdana" panose="020B0604030504040204" pitchFamily="34" charset="0"/>
                <a:cs typeface="Arial" panose="020B0604020202020204" pitchFamily="34" charset="0"/>
              </a:rPr>
              <a:t> </a:t>
            </a:r>
            <a:r>
              <a:rPr lang="en-US" b="1" spc="5" dirty="0">
                <a:effectLst/>
                <a:latin typeface="Arial" panose="020B0604020202020204" pitchFamily="34" charset="0"/>
                <a:ea typeface="Calibri" panose="020F0502020204030204" pitchFamily="34" charset="0"/>
                <a:cs typeface="Arial" panose="020B0604020202020204" pitchFamily="34" charset="0"/>
              </a:rPr>
              <a:t>Au</a:t>
            </a:r>
            <a:r>
              <a:rPr lang="en-US" b="1" dirty="0">
                <a:effectLst/>
                <a:latin typeface="Arial" panose="020B0604020202020204" pitchFamily="34" charset="0"/>
                <a:ea typeface="Calibri" panose="020F0502020204030204" pitchFamily="34" charset="0"/>
                <a:cs typeface="Arial" panose="020B0604020202020204" pitchFamily="34" charset="0"/>
              </a:rPr>
              <a:t>x</a:t>
            </a:r>
            <a:r>
              <a:rPr lang="en-US" b="1" spc="-5" dirty="0">
                <a:effectLst/>
                <a:latin typeface="Arial" panose="020B0604020202020204" pitchFamily="34" charset="0"/>
                <a:ea typeface="Calibri" panose="020F0502020204030204" pitchFamily="34" charset="0"/>
                <a:cs typeface="Arial" panose="020B0604020202020204" pitchFamily="34" charset="0"/>
              </a:rPr>
              <a:t>i</a:t>
            </a:r>
            <a:r>
              <a:rPr lang="en-US" b="1" spc="5" dirty="0">
                <a:effectLst/>
                <a:latin typeface="Arial" panose="020B0604020202020204" pitchFamily="34" charset="0"/>
                <a:ea typeface="Calibri" panose="020F0502020204030204" pitchFamily="34" charset="0"/>
                <a:cs typeface="Arial" panose="020B0604020202020204" pitchFamily="34" charset="0"/>
              </a:rPr>
              <a:t>li</a:t>
            </a:r>
            <a:r>
              <a:rPr lang="en-US" b="1" spc="-5" dirty="0">
                <a:effectLst/>
                <a:latin typeface="Arial" panose="020B0604020202020204" pitchFamily="34" charset="0"/>
                <a:ea typeface="Calibri" panose="020F0502020204030204" pitchFamily="34" charset="0"/>
                <a:cs typeface="Arial" panose="020B0604020202020204" pitchFamily="34" charset="0"/>
              </a:rPr>
              <a:t>a</a:t>
            </a:r>
            <a:r>
              <a:rPr lang="en-US" b="1" dirty="0">
                <a:effectLst/>
                <a:latin typeface="Arial" panose="020B0604020202020204" pitchFamily="34" charset="0"/>
                <a:ea typeface="Calibri" panose="020F0502020204030204" pitchFamily="34" charset="0"/>
                <a:cs typeface="Arial" panose="020B0604020202020204" pitchFamily="34" charset="0"/>
              </a:rPr>
              <a:t>r</a:t>
            </a:r>
            <a:r>
              <a:rPr lang="en-US" b="1" spc="-5"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a:t>
            </a:r>
            <a:r>
              <a:rPr lang="en-US" b="1" spc="5" dirty="0" err="1">
                <a:effectLst/>
                <a:latin typeface="Arial" panose="020B0604020202020204" pitchFamily="34" charset="0"/>
                <a:ea typeface="Calibri" panose="020F0502020204030204" pitchFamily="34" charset="0"/>
                <a:cs typeface="Arial" panose="020B0604020202020204" pitchFamily="34" charset="0"/>
              </a:rPr>
              <a:t>o</a:t>
            </a:r>
            <a:r>
              <a:rPr lang="en-US" b="1" spc="-10" dirty="0" err="1">
                <a:effectLst/>
                <a:latin typeface="Arial" panose="020B0604020202020204" pitchFamily="34" charset="0"/>
                <a:ea typeface="Calibri" panose="020F0502020204030204" pitchFamily="34" charset="0"/>
                <a:cs typeface="Arial" panose="020B0604020202020204" pitchFamily="34" charset="0"/>
              </a:rPr>
              <a:t>n</a:t>
            </a:r>
            <a:r>
              <a:rPr lang="en-US" b="1" dirty="0" err="1">
                <a:effectLst/>
                <a:latin typeface="Arial" panose="020B0604020202020204" pitchFamily="34" charset="0"/>
                <a:ea typeface="Calibri" panose="020F0502020204030204" pitchFamily="34" charset="0"/>
                <a:cs typeface="Arial" panose="020B0604020202020204" pitchFamily="34" charset="0"/>
              </a:rPr>
              <a:t>tab</a:t>
            </a:r>
            <a:r>
              <a:rPr lang="en-US" b="1" spc="10" dirty="0" err="1">
                <a:effectLst/>
                <a:latin typeface="Arial" panose="020B0604020202020204" pitchFamily="34" charset="0"/>
                <a:ea typeface="Calibri" panose="020F0502020204030204" pitchFamily="34" charset="0"/>
                <a:cs typeface="Arial" panose="020B0604020202020204" pitchFamily="34" charset="0"/>
              </a:rPr>
              <a:t>l</a:t>
            </a:r>
            <a:r>
              <a:rPr lang="en-US" b="1" dirty="0" err="1">
                <a:effectLst/>
                <a:latin typeface="Arial" panose="020B0604020202020204" pitchFamily="34" charset="0"/>
                <a:ea typeface="Calibri" panose="020F0502020204030204" pitchFamily="34" charset="0"/>
                <a:cs typeface="Arial" panose="020B0604020202020204" pitchFamily="34" charset="0"/>
              </a:rPr>
              <a:t>e</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spcBef>
                <a:spcPts val="10"/>
              </a:spcBef>
              <a:spcAft>
                <a:spcPts val="0"/>
              </a:spcAft>
            </a:pPr>
            <a:r>
              <a:rPr lang="en-US" spc="5" dirty="0" err="1">
                <a:effectLst/>
                <a:latin typeface="Arial" panose="020B0604020202020204" pitchFamily="34" charset="0"/>
                <a:ea typeface="Calibri" panose="020F0502020204030204" pitchFamily="34" charset="0"/>
                <a:cs typeface="Arial" panose="020B0604020202020204" pitchFamily="34" charset="0"/>
              </a:rPr>
              <a:t>Dp</a:t>
            </a:r>
            <a:r>
              <a:rPr lang="en-US" spc="-5" dirty="0" err="1">
                <a:effectLst/>
                <a:latin typeface="Arial" panose="020B0604020202020204" pitchFamily="34" charset="0"/>
                <a:ea typeface="Calibri" panose="020F0502020204030204" pitchFamily="34" charset="0"/>
                <a:cs typeface="Arial" panose="020B0604020202020204" pitchFamily="34" charset="0"/>
              </a:rPr>
              <a:t>t</a:t>
            </a:r>
            <a:r>
              <a:rPr lang="en-US" dirty="0" err="1">
                <a:effectLst/>
                <a:latin typeface="Arial" panose="020B0604020202020204" pitchFamily="34" charset="0"/>
                <a:ea typeface="Calibri" panose="020F0502020204030204" pitchFamily="34" charset="0"/>
                <a:cs typeface="Arial" panose="020B0604020202020204" pitchFamily="34" charset="0"/>
              </a:rPr>
              <a:t>o</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Re</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dirty="0" err="1">
                <a:effectLst/>
                <a:latin typeface="Arial" panose="020B0604020202020204" pitchFamily="34" charset="0"/>
                <a:ea typeface="Calibri" panose="020F0502020204030204" pitchFamily="34" charset="0"/>
                <a:cs typeface="Arial" panose="020B0604020202020204" pitchFamily="34" charset="0"/>
              </a:rPr>
              <a:t>rsos</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Fi</a:t>
            </a:r>
            <a:r>
              <a:rPr lang="en-US" spc="5" dirty="0" err="1">
                <a:effectLst/>
                <a:latin typeface="Arial" panose="020B0604020202020204" pitchFamily="34" charset="0"/>
                <a:ea typeface="Calibri" panose="020F0502020204030204" pitchFamily="34" charset="0"/>
                <a:cs typeface="Arial" panose="020B0604020202020204" pitchFamily="34" charset="0"/>
              </a:rPr>
              <a:t>n</a:t>
            </a:r>
            <a:r>
              <a:rPr lang="en-US" spc="-10" dirty="0" err="1">
                <a:effectLst/>
                <a:latin typeface="Arial" panose="020B0604020202020204" pitchFamily="34" charset="0"/>
                <a:ea typeface="Calibri" panose="020F0502020204030204" pitchFamily="34" charset="0"/>
                <a:cs typeface="Arial" panose="020B0604020202020204" pitchFamily="34" charset="0"/>
              </a:rPr>
              <a:t>a</a:t>
            </a:r>
            <a:r>
              <a:rPr lang="en-US" spc="5" dirty="0" err="1">
                <a:effectLst/>
                <a:latin typeface="Arial" panose="020B0604020202020204" pitchFamily="34" charset="0"/>
                <a:ea typeface="Calibri" panose="020F0502020204030204" pitchFamily="34" charset="0"/>
                <a:cs typeface="Arial" panose="020B0604020202020204" pitchFamily="34" charset="0"/>
              </a:rPr>
              <a:t>n</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dirty="0" err="1">
                <a:effectLst/>
                <a:latin typeface="Arial" panose="020B0604020202020204" pitchFamily="34" charset="0"/>
                <a:ea typeface="Calibri" panose="020F0502020204030204" pitchFamily="34" charset="0"/>
                <a:cs typeface="Arial" panose="020B0604020202020204" pitchFamily="34" charset="0"/>
              </a:rPr>
              <a:t>ie</a:t>
            </a:r>
            <a:r>
              <a:rPr lang="en-US" spc="-5"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os</a:t>
            </a:r>
            <a:r>
              <a:rPr lang="en-US" spc="5" dirty="0">
                <a:effectLst/>
                <a:latin typeface="Arial" panose="020B0604020202020204" pitchFamily="34" charset="0"/>
                <a:ea typeface="Calibri" panose="020F0502020204030204" pitchFamily="34" charset="0"/>
                <a:cs typeface="Arial" panose="020B0604020202020204" pitchFamily="34" charset="0"/>
              </a:rPr>
              <a:t> d</a:t>
            </a:r>
            <a:r>
              <a:rPr lang="en-US" spc="15" dirty="0">
                <a:effectLst/>
                <a:latin typeface="Arial" panose="020B0604020202020204" pitchFamily="34" charset="0"/>
                <a:ea typeface="Calibri" panose="020F0502020204030204" pitchFamily="34" charset="0"/>
                <a:cs typeface="Arial" panose="020B0604020202020204" pitchFamily="34" charset="0"/>
              </a:rPr>
              <a:t>e</a:t>
            </a:r>
            <a:r>
              <a:rPr lang="en-US" dirty="0">
                <a:effectLst/>
                <a:latin typeface="Arial" panose="020B0604020202020204" pitchFamily="34" charset="0"/>
                <a:ea typeface="Calibri" panose="020F0502020204030204" pitchFamily="34" charset="0"/>
                <a:cs typeface="Arial" panose="020B0604020202020204" pitchFamily="34" charset="0"/>
              </a:rPr>
              <a:t>l</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Ins</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spc="-10" dirty="0">
                <a:effectLst/>
                <a:latin typeface="Arial" panose="020B0604020202020204" pitchFamily="34" charset="0"/>
                <a:ea typeface="Calibri" panose="020F0502020204030204" pitchFamily="34" charset="0"/>
                <a:cs typeface="Arial" panose="020B0604020202020204" pitchFamily="34" charset="0"/>
              </a:rPr>
              <a:t>i</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spc="-5" dirty="0">
                <a:effectLst/>
                <a:latin typeface="Arial" panose="020B0604020202020204" pitchFamily="34" charset="0"/>
                <a:ea typeface="Calibri" panose="020F0502020204030204" pitchFamily="34" charset="0"/>
                <a:cs typeface="Arial" panose="020B0604020202020204" pitchFamily="34" charset="0"/>
              </a:rPr>
              <a:t>u</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o</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10" dirty="0" err="1">
                <a:effectLst/>
                <a:latin typeface="Arial" panose="020B0604020202020204" pitchFamily="34" charset="0"/>
                <a:ea typeface="Calibri" panose="020F0502020204030204" pitchFamily="34" charset="0"/>
                <a:cs typeface="Arial" panose="020B0604020202020204" pitchFamily="34"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vi</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spc="-10" dirty="0" err="1">
                <a:effectLst/>
                <a:latin typeface="Arial" panose="020B0604020202020204" pitchFamily="34" charset="0"/>
                <a:ea typeface="Calibri" panose="020F0502020204030204" pitchFamily="34" charset="0"/>
                <a:cs typeface="Arial" panose="020B0604020202020204" pitchFamily="34" charset="0"/>
              </a:rPr>
              <a:t>i</a:t>
            </a:r>
            <a:r>
              <a:rPr lang="en-US" dirty="0" err="1">
                <a:effectLst/>
                <a:latin typeface="Arial" panose="020B0604020202020204" pitchFamily="34" charset="0"/>
                <a:ea typeface="Calibri" panose="020F0502020204030204" pitchFamily="34" charset="0"/>
                <a:cs typeface="Arial" panose="020B0604020202020204" pitchFamily="34" charset="0"/>
              </a:rPr>
              <a:t>os</a:t>
            </a:r>
            <a:r>
              <a:rPr lang="en-US" spc="5" dirty="0">
                <a:effectLst/>
                <a:latin typeface="Arial" panose="020B0604020202020204" pitchFamily="34" charset="0"/>
                <a:ea typeface="Calibri" panose="020F0502020204030204" pitchFamily="34" charset="0"/>
                <a:cs typeface="Arial" panose="020B0604020202020204" pitchFamily="34" charset="0"/>
              </a:rPr>
              <a:t> 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err="1">
                <a:effectLst/>
                <a:latin typeface="Arial" panose="020B0604020202020204" pitchFamily="34" charset="0"/>
                <a:ea typeface="Calibri" panose="020F0502020204030204" pitchFamily="34" charset="0"/>
                <a:cs typeface="Arial" panose="020B0604020202020204" pitchFamily="34"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al</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spc="5" dirty="0" err="1">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R</a:t>
            </a:r>
            <a:r>
              <a:rPr lang="en-US" spc="-15"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h</a:t>
            </a:r>
            <a:r>
              <a:rPr lang="en-US" dirty="0" err="1">
                <a:effectLst/>
                <a:latin typeface="Arial" panose="020B0604020202020204" pitchFamily="34" charset="0"/>
                <a:ea typeface="Calibri" panose="020F0502020204030204" pitchFamily="34" charset="0"/>
                <a:cs typeface="Arial" panose="020B0604020202020204" pitchFamily="34" charset="0"/>
              </a:rPr>
              <a:t>a</a:t>
            </a:r>
            <a:r>
              <a:rPr lang="en-US" spc="5" dirty="0" err="1">
                <a:effectLst/>
                <a:latin typeface="Arial" panose="020B0604020202020204" pitchFamily="34" charset="0"/>
                <a:ea typeface="Calibri" panose="020F0502020204030204" pitchFamily="34" charset="0"/>
                <a:cs typeface="Arial" panose="020B0604020202020204" pitchFamily="34" charset="0"/>
              </a:rPr>
              <a:t>b</a:t>
            </a:r>
            <a:r>
              <a:rPr lang="en-US" dirty="0" err="1">
                <a:effectLst/>
                <a:latin typeface="Arial" panose="020B0604020202020204" pitchFamily="34" charset="0"/>
                <a:ea typeface="Calibri" panose="020F0502020204030204" pitchFamily="34" charset="0"/>
                <a:cs typeface="Arial" panose="020B0604020202020204" pitchFamily="34" charset="0"/>
              </a:rPr>
              <a:t>il</a:t>
            </a:r>
            <a:r>
              <a:rPr lang="en-US" spc="-10" dirty="0" err="1">
                <a:effectLst/>
                <a:latin typeface="Arial" panose="020B0604020202020204" pitchFamily="34" charset="0"/>
                <a:ea typeface="Calibri" panose="020F0502020204030204" pitchFamily="34" charset="0"/>
                <a:cs typeface="Arial" panose="020B0604020202020204" pitchFamily="34" charset="0"/>
              </a:rPr>
              <a:t>i</a:t>
            </a:r>
            <a:r>
              <a:rPr lang="en-US" spc="5" dirty="0" err="1">
                <a:effectLst/>
                <a:latin typeface="Arial" panose="020B0604020202020204" pitchFamily="34" charset="0"/>
                <a:ea typeface="Calibri" panose="020F0502020204030204" pitchFamily="34" charset="0"/>
                <a:cs typeface="Arial" panose="020B0604020202020204" pitchFamily="34" charset="0"/>
              </a:rPr>
              <a:t>t</a:t>
            </a:r>
            <a:r>
              <a:rPr lang="en-US" dirty="0" err="1">
                <a:effectLst/>
                <a:latin typeface="Arial" panose="020B0604020202020204" pitchFamily="34" charset="0"/>
                <a:ea typeface="Calibri" panose="020F0502020204030204" pitchFamily="34" charset="0"/>
                <a:cs typeface="Arial" panose="020B0604020202020204" pitchFamily="34" charset="0"/>
              </a:rPr>
              <a:t>ac</a:t>
            </a:r>
            <a:r>
              <a:rPr lang="en-US" spc="-15" dirty="0" err="1">
                <a:effectLst/>
                <a:latin typeface="Arial" panose="020B0604020202020204" pitchFamily="34" charset="0"/>
                <a:ea typeface="Calibri" panose="020F0502020204030204" pitchFamily="34" charset="0"/>
                <a:cs typeface="Arial" panose="020B0604020202020204" pitchFamily="34" charset="0"/>
              </a:rPr>
              <a:t>i</a:t>
            </a:r>
            <a:r>
              <a:rPr lang="en-US" dirty="0" err="1">
                <a:effectLst/>
                <a:latin typeface="Arial" panose="020B0604020202020204" pitchFamily="34" charset="0"/>
                <a:ea typeface="Calibri" panose="020F0502020204030204" pitchFamily="34" charset="0"/>
                <a:cs typeface="Arial" panose="020B0604020202020204" pitchFamily="34" charset="0"/>
              </a:rPr>
              <a:t>ón</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y </a:t>
            </a:r>
            <a:r>
              <a:rPr lang="en-US" spc="-10"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du</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dirty="0" err="1">
                <a:effectLst/>
                <a:latin typeface="Arial" panose="020B0604020202020204" pitchFamily="34" charset="0"/>
                <a:ea typeface="Calibri" panose="020F0502020204030204" pitchFamily="34" charset="0"/>
                <a:cs typeface="Arial" panose="020B0604020202020204" pitchFamily="34" charset="0"/>
              </a:rPr>
              <a:t>aci</a:t>
            </a:r>
            <a:r>
              <a:rPr lang="en-US" spc="-10" dirty="0" err="1">
                <a:effectLst/>
                <a:latin typeface="Arial" panose="020B0604020202020204" pitchFamily="34" charset="0"/>
                <a:ea typeface="Calibri" panose="020F0502020204030204" pitchFamily="34" charset="0"/>
                <a:cs typeface="Arial" panose="020B0604020202020204" pitchFamily="34" charset="0"/>
              </a:rPr>
              <a:t>ó</a:t>
            </a:r>
            <a:r>
              <a:rPr lang="en-US" dirty="0" err="1">
                <a:effectLst/>
                <a:latin typeface="Arial" panose="020B0604020202020204" pitchFamily="34" charset="0"/>
                <a:ea typeface="Calibri" panose="020F0502020204030204" pitchFamily="34" charset="0"/>
                <a:cs typeface="Arial" panose="020B0604020202020204" pitchFamily="34" charset="0"/>
              </a:rPr>
              <a:t>n</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r>
              <a:rPr lang="en-US" dirty="0">
                <a:effectLst/>
                <a:latin typeface="Arial" panose="020B0604020202020204" pitchFamily="34" charset="0"/>
                <a:ea typeface="Calibri" panose="020F0502020204030204" pitchFamily="34" charset="0"/>
                <a:cs typeface="Arial" panose="020B0604020202020204" pitchFamily="34" charset="0"/>
              </a:rPr>
              <a:t>Es</a:t>
            </a:r>
            <a:r>
              <a:rPr lang="en-US" spc="5" dirty="0">
                <a:effectLst/>
                <a:latin typeface="Arial" panose="020B0604020202020204" pitchFamily="34" charset="0"/>
                <a:ea typeface="Calibri" panose="020F0502020204030204" pitchFamily="34" charset="0"/>
                <a:cs typeface="Arial" panose="020B0604020202020204" pitchFamily="34" charset="0"/>
              </a:rPr>
              <a:t>p</a:t>
            </a:r>
            <a:r>
              <a:rPr lang="en-US" dirty="0">
                <a:effectLst/>
                <a:latin typeface="Arial" panose="020B0604020202020204" pitchFamily="34" charset="0"/>
                <a:ea typeface="Calibri" panose="020F0502020204030204" pitchFamily="34" charset="0"/>
                <a:cs typeface="Arial" panose="020B0604020202020204" pitchFamily="34" charset="0"/>
              </a:rPr>
              <a:t>ecial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In</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dirty="0">
                <a:effectLst/>
                <a:latin typeface="Arial" panose="020B0604020202020204" pitchFamily="34" charset="0"/>
                <a:ea typeface="Calibri" panose="020F0502020204030204" pitchFamily="34" charset="0"/>
                <a:cs typeface="Arial" panose="020B0604020202020204" pitchFamily="34" charset="0"/>
              </a:rPr>
              <a:t>egr</a:t>
            </a:r>
            <a:r>
              <a:rPr lang="en-US" spc="10" dirty="0">
                <a:effectLst/>
                <a:latin typeface="Arial" panose="020B0604020202020204" pitchFamily="34" charset="0"/>
                <a:ea typeface="Calibri" panose="020F0502020204030204" pitchFamily="34" charset="0"/>
                <a:cs typeface="Arial" panose="020B0604020202020204" pitchFamily="34" charset="0"/>
              </a:rPr>
              <a:t>a</a:t>
            </a:r>
            <a:r>
              <a:rPr lang="en-US" dirty="0">
                <a:effectLst/>
                <a:latin typeface="Arial" panose="020B0604020202020204" pitchFamily="34" charset="0"/>
                <a:ea typeface="Calibri" panose="020F0502020204030204" pitchFamily="34" charset="0"/>
                <a:cs typeface="Arial" panose="020B0604020202020204" pitchFamily="34" charset="0"/>
              </a:rPr>
              <a:t>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st</a:t>
            </a:r>
            <a:r>
              <a:rPr lang="en-US" dirty="0">
                <a:effectLst/>
                <a:latin typeface="Arial" panose="020B0604020202020204" pitchFamily="34" charset="0"/>
                <a:ea typeface="Calibri" panose="020F0502020204030204" pitchFamily="34" charset="0"/>
                <a:cs typeface="Arial" panose="020B0604020202020204" pitchFamily="34" charset="0"/>
              </a:rPr>
              <a:t>a</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o</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Co</a:t>
            </a:r>
            <a:r>
              <a:rPr lang="en-US" spc="5" dirty="0">
                <a:effectLst/>
                <a:latin typeface="Arial" panose="020B0604020202020204" pitchFamily="34" charset="0"/>
                <a:ea typeface="Calibri" panose="020F0502020204030204" pitchFamily="34" charset="0"/>
                <a:cs typeface="Arial" panose="020B0604020202020204" pitchFamily="34" charset="0"/>
              </a:rPr>
              <a:t>a</a:t>
            </a:r>
            <a:r>
              <a:rPr lang="en-US" spc="-5" dirty="0">
                <a:effectLst/>
                <a:latin typeface="Arial" panose="020B0604020202020204" pitchFamily="34" charset="0"/>
                <a:ea typeface="Calibri" panose="020F0502020204030204" pitchFamily="34" charset="0"/>
                <a:cs typeface="Arial" panose="020B0604020202020204" pitchFamily="34" charset="0"/>
              </a:rPr>
              <a:t>h</a:t>
            </a:r>
            <a:r>
              <a:rPr lang="en-US" spc="5" dirty="0">
                <a:effectLst/>
                <a:latin typeface="Arial" panose="020B0604020202020204" pitchFamily="34" charset="0"/>
                <a:ea typeface="Calibri" panose="020F0502020204030204" pitchFamily="34" charset="0"/>
                <a:cs typeface="Arial" panose="020B0604020202020204" pitchFamily="34" charset="0"/>
              </a:rPr>
              <a:t>u</a:t>
            </a:r>
            <a:r>
              <a:rPr lang="en-US" dirty="0">
                <a:effectLst/>
                <a:latin typeface="Arial" panose="020B0604020202020204" pitchFamily="34" charset="0"/>
                <a:ea typeface="Calibri" panose="020F0502020204030204" pitchFamily="34" charset="0"/>
                <a:cs typeface="Arial" panose="020B0604020202020204" pitchFamily="34" charset="0"/>
              </a:rPr>
              <a:t>ila</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ISSREEI</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a:lnSpc>
                <a:spcPts val="1400"/>
              </a:lnSpc>
              <a:spcBef>
                <a:spcPts val="80"/>
              </a:spcBef>
            </a:pPr>
            <a:r>
              <a:rPr lang="en-US" dirty="0">
                <a:effectLst/>
                <a:latin typeface="Arial" panose="020B0604020202020204" pitchFamily="34" charset="0"/>
                <a:ea typeface="Times New Roman" panose="02020603050405020304" pitchFamily="18" charset="0"/>
                <a:cs typeface="Arial" panose="020B0604020202020204" pitchFamily="34" charset="0"/>
              </a:rPr>
              <a:t> </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1181100"/>
            <a:r>
              <a:rPr lang="en-US" dirty="0">
                <a:effectLst/>
                <a:latin typeface="Arial" panose="020B0604020202020204" pitchFamily="34" charset="0"/>
                <a:ea typeface="Verdana" panose="020B0604030504040204" pitchFamily="34" charset="0"/>
                <a:cs typeface="Arial" panose="020B0604020202020204" pitchFamily="34" charset="0"/>
              </a:rPr>
              <a:t>• </a:t>
            </a:r>
            <a:r>
              <a:rPr lang="en-US" spc="300" dirty="0">
                <a:effectLst/>
                <a:latin typeface="Arial" panose="020B0604020202020204" pitchFamily="34" charset="0"/>
                <a:ea typeface="Verdana" panose="020B060403050404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Su</a:t>
            </a:r>
            <a:r>
              <a:rPr lang="en-US" b="1" spc="5" dirty="0">
                <a:effectLst/>
                <a:latin typeface="Arial" panose="020B0604020202020204" pitchFamily="34" charset="0"/>
                <a:ea typeface="Calibri" panose="020F0502020204030204" pitchFamily="34" charset="0"/>
                <a:cs typeface="Arial" panose="020B0604020202020204" pitchFamily="34" charset="0"/>
              </a:rPr>
              <a:t>p</a:t>
            </a:r>
            <a:r>
              <a:rPr lang="en-US" b="1" spc="-5" dirty="0">
                <a:effectLst/>
                <a:latin typeface="Arial" panose="020B0604020202020204" pitchFamily="34" charset="0"/>
                <a:ea typeface="Calibri" panose="020F0502020204030204" pitchFamily="34" charset="0"/>
                <a:cs typeface="Arial" panose="020B0604020202020204" pitchFamily="34" charset="0"/>
              </a:rPr>
              <a:t>e</a:t>
            </a:r>
            <a:r>
              <a:rPr lang="en-US" b="1" spc="5" dirty="0">
                <a:effectLst/>
                <a:latin typeface="Arial" panose="020B0604020202020204" pitchFamily="34" charset="0"/>
                <a:ea typeface="Calibri" panose="020F0502020204030204" pitchFamily="34" charset="0"/>
                <a:cs typeface="Arial" panose="020B0604020202020204" pitchFamily="34" charset="0"/>
              </a:rPr>
              <a:t>r</a:t>
            </a:r>
            <a:r>
              <a:rPr lang="en-US" b="1" dirty="0">
                <a:effectLst/>
                <a:latin typeface="Arial" panose="020B0604020202020204" pitchFamily="34" charset="0"/>
                <a:ea typeface="Calibri" panose="020F0502020204030204" pitchFamily="34" charset="0"/>
                <a:cs typeface="Arial" panose="020B0604020202020204" pitchFamily="34" charset="0"/>
              </a:rPr>
              <a:t>vis</a:t>
            </a:r>
            <a:r>
              <a:rPr lang="en-US" b="1" spc="5" dirty="0">
                <a:effectLst/>
                <a:latin typeface="Arial" panose="020B0604020202020204" pitchFamily="34" charset="0"/>
                <a:ea typeface="Calibri" panose="020F0502020204030204" pitchFamily="34" charset="0"/>
                <a:cs typeface="Arial" panose="020B0604020202020204" pitchFamily="34" charset="0"/>
              </a:rPr>
              <a:t>o</a:t>
            </a:r>
            <a:r>
              <a:rPr lang="en-US" b="1" dirty="0">
                <a:effectLst/>
                <a:latin typeface="Arial" panose="020B0604020202020204" pitchFamily="34" charset="0"/>
                <a:ea typeface="Calibri" panose="020F0502020204030204" pitchFamily="34" charset="0"/>
                <a:cs typeface="Arial" panose="020B0604020202020204" pitchFamily="34" charset="0"/>
              </a:rPr>
              <a:t>r</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952500"/>
            <a:r>
              <a:rPr lang="en-US" spc="5" dirty="0" err="1">
                <a:effectLst/>
                <a:latin typeface="Arial" panose="020B0604020202020204" pitchFamily="34" charset="0"/>
                <a:ea typeface="Calibri" panose="020F0502020204030204" pitchFamily="34" charset="0"/>
                <a:cs typeface="Arial" panose="020B0604020202020204" pitchFamily="34" charset="0"/>
              </a:rPr>
              <a:t>Dp</a:t>
            </a:r>
            <a:r>
              <a:rPr lang="en-US" spc="-5" dirty="0" err="1">
                <a:effectLst/>
                <a:latin typeface="Arial" panose="020B0604020202020204" pitchFamily="34" charset="0"/>
                <a:ea typeface="Calibri" panose="020F0502020204030204" pitchFamily="34" charset="0"/>
                <a:cs typeface="Arial" panose="020B0604020202020204" pitchFamily="34" charset="0"/>
              </a:rPr>
              <a:t>t</a:t>
            </a:r>
            <a:r>
              <a:rPr lang="en-US" dirty="0" err="1">
                <a:effectLst/>
                <a:latin typeface="Arial" panose="020B0604020202020204" pitchFamily="34" charset="0"/>
                <a:ea typeface="Calibri" panose="020F0502020204030204" pitchFamily="34" charset="0"/>
                <a:cs typeface="Arial" panose="020B0604020202020204" pitchFamily="34" charset="0"/>
              </a:rPr>
              <a:t>o</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spc="5" dirty="0" err="1">
                <a:effectLst/>
                <a:latin typeface="Arial" panose="020B0604020202020204" pitchFamily="34" charset="0"/>
                <a:ea typeface="Calibri" panose="020F0502020204030204" pitchFamily="34" charset="0"/>
                <a:cs typeface="Arial" panose="020B0604020202020204" pitchFamily="34" charset="0"/>
              </a:rPr>
              <a:t>p</a:t>
            </a:r>
            <a:r>
              <a:rPr lang="en-US"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vi</a:t>
            </a:r>
            <a:r>
              <a:rPr lang="en-US" spc="-5" dirty="0" err="1">
                <a:effectLst/>
                <a:latin typeface="Arial" panose="020B0604020202020204" pitchFamily="34" charset="0"/>
                <a:ea typeface="Calibri" panose="020F0502020204030204" pitchFamily="34" charset="0"/>
                <a:cs typeface="Arial" panose="020B0604020202020204" pitchFamily="34"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i</a:t>
            </a:r>
            <a:r>
              <a:rPr lang="en-US" spc="-10" dirty="0" err="1">
                <a:effectLst/>
                <a:latin typeface="Arial" panose="020B0604020202020204" pitchFamily="34" charset="0"/>
                <a:ea typeface="Calibri" panose="020F0502020204030204" pitchFamily="34" charset="0"/>
                <a:cs typeface="Arial" panose="020B0604020202020204" pitchFamily="34" charset="0"/>
              </a:rPr>
              <a:t>ó</a:t>
            </a:r>
            <a:r>
              <a:rPr lang="en-US" dirty="0" err="1">
                <a:effectLst/>
                <a:latin typeface="Arial" panose="020B0604020202020204" pitchFamily="34" charset="0"/>
                <a:ea typeface="Calibri" panose="020F0502020204030204" pitchFamily="34" charset="0"/>
                <a:cs typeface="Arial" panose="020B0604020202020204" pitchFamily="34" charset="0"/>
              </a:rPr>
              <a:t>n</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y </a:t>
            </a:r>
            <a:r>
              <a:rPr lang="en-US" spc="-15" dirty="0">
                <a:effectLst/>
                <a:latin typeface="Arial" panose="020B0604020202020204" pitchFamily="34" charset="0"/>
                <a:ea typeface="Calibri" panose="020F0502020204030204" pitchFamily="34" charset="0"/>
                <a:cs typeface="Arial" panose="020B0604020202020204" pitchFamily="34" charset="0"/>
              </a:rPr>
              <a:t>C</a:t>
            </a:r>
            <a:r>
              <a:rPr lang="en-US" dirty="0">
                <a:effectLst/>
                <a:latin typeface="Arial" panose="020B0604020202020204" pitchFamily="34" charset="0"/>
                <a:ea typeface="Calibri" panose="020F0502020204030204" pitchFamily="34" charset="0"/>
                <a:cs typeface="Arial" panose="020B0604020202020204" pitchFamily="34" charset="0"/>
              </a:rPr>
              <a:t>o</a:t>
            </a:r>
            <a:r>
              <a:rPr lang="en-US" spc="10" dirty="0">
                <a:effectLst/>
                <a:latin typeface="Arial" panose="020B0604020202020204" pitchFamily="34" charset="0"/>
                <a:ea typeface="Calibri" panose="020F0502020204030204" pitchFamily="34" charset="0"/>
                <a:cs typeface="Arial" panose="020B0604020202020204" pitchFamily="34" charset="0"/>
              </a:rPr>
              <a:t>n</a:t>
            </a:r>
            <a:r>
              <a:rPr lang="en-US" spc="5" dirty="0">
                <a:effectLst/>
                <a:latin typeface="Arial" panose="020B0604020202020204" pitchFamily="34" charset="0"/>
                <a:ea typeface="Calibri" panose="020F0502020204030204" pitchFamily="34" charset="0"/>
                <a:cs typeface="Arial" panose="020B0604020202020204" pitchFamily="34" charset="0"/>
              </a:rPr>
              <a:t>t</a:t>
            </a:r>
            <a:r>
              <a:rPr lang="en-US" spc="-10" dirty="0">
                <a:effectLst/>
                <a:latin typeface="Arial" panose="020B0604020202020204" pitchFamily="34" charset="0"/>
                <a:ea typeface="Calibri" panose="020F0502020204030204" pitchFamily="34" charset="0"/>
                <a:cs typeface="Arial" panose="020B0604020202020204" pitchFamily="34" charset="0"/>
              </a:rPr>
              <a:t>r</a:t>
            </a:r>
            <a:r>
              <a:rPr lang="en-US" dirty="0">
                <a:effectLst/>
                <a:latin typeface="Arial" panose="020B0604020202020204" pitchFamily="34" charset="0"/>
                <a:ea typeface="Calibri" panose="020F0502020204030204" pitchFamily="34" charset="0"/>
                <a:cs typeface="Arial" panose="020B0604020202020204" pitchFamily="34" charset="0"/>
              </a:rPr>
              <a:t>ol</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la</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spc="5" dirty="0" err="1">
                <a:effectLst/>
                <a:latin typeface="Arial" panose="020B0604020202020204" pitchFamily="34" charset="0"/>
                <a:ea typeface="Calibri" panose="020F0502020204030204" pitchFamily="34" charset="0"/>
                <a:cs typeface="Arial" panose="020B0604020202020204" pitchFamily="34" charset="0"/>
              </a:rPr>
              <a:t>bd</a:t>
            </a:r>
            <a:r>
              <a:rPr lang="en-US" dirty="0" err="1">
                <a:effectLst/>
                <a:latin typeface="Arial" panose="020B0604020202020204" pitchFamily="34" charset="0"/>
                <a:ea typeface="Calibri" panose="020F0502020204030204" pitchFamily="34" charset="0"/>
                <a:cs typeface="Arial" panose="020B0604020202020204" pitchFamily="34" charset="0"/>
              </a:rPr>
              <a:t>i</a:t>
            </a:r>
            <a:r>
              <a:rPr lang="en-US" spc="-10" dirty="0" err="1">
                <a:effectLst/>
                <a:latin typeface="Arial" panose="020B0604020202020204" pitchFamily="34" charset="0"/>
                <a:ea typeface="Calibri" panose="020F0502020204030204" pitchFamily="34" charset="0"/>
                <a:cs typeface="Arial" panose="020B0604020202020204" pitchFamily="34" charset="0"/>
              </a:rPr>
              <a:t>r</a:t>
            </a:r>
            <a:r>
              <a:rPr lang="en-US" dirty="0" err="1">
                <a:effectLst/>
                <a:latin typeface="Arial" panose="020B0604020202020204" pitchFamily="34" charset="0"/>
                <a:ea typeface="Calibri" panose="020F0502020204030204" pitchFamily="34" charset="0"/>
                <a:cs typeface="Arial" panose="020B0604020202020204" pitchFamily="34" charset="0"/>
              </a:rPr>
              <a:t>ec</a:t>
            </a:r>
            <a:r>
              <a:rPr lang="en-US" spc="-5" dirty="0" err="1">
                <a:effectLst/>
                <a:latin typeface="Arial" panose="020B0604020202020204" pitchFamily="34" charset="0"/>
                <a:ea typeface="Calibri" panose="020F0502020204030204" pitchFamily="34" charset="0"/>
                <a:cs typeface="Arial" panose="020B0604020202020204" pitchFamily="34" charset="0"/>
              </a:rPr>
              <a:t>c</a:t>
            </a:r>
            <a:r>
              <a:rPr lang="en-US" dirty="0" err="1">
                <a:effectLst/>
                <a:latin typeface="Arial" panose="020B0604020202020204" pitchFamily="34" charset="0"/>
                <a:ea typeface="Calibri" panose="020F0502020204030204" pitchFamily="34" charset="0"/>
                <a:cs typeface="Arial" panose="020B0604020202020204" pitchFamily="34" charset="0"/>
              </a:rPr>
              <a:t>ión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spc="5" dirty="0">
                <a:effectLst/>
                <a:latin typeface="Arial" panose="020B0604020202020204" pitchFamily="34" charset="0"/>
                <a:ea typeface="Calibri" panose="020F0502020204030204" pitchFamily="34" charset="0"/>
                <a:cs typeface="Arial" panose="020B0604020202020204" pitchFamily="34" charset="0"/>
              </a:rPr>
              <a:t>d</a:t>
            </a:r>
            <a:r>
              <a:rPr lang="en-US" dirty="0">
                <a:effectLst/>
                <a:latin typeface="Arial" panose="020B0604020202020204" pitchFamily="34" charset="0"/>
                <a:ea typeface="Calibri" panose="020F0502020204030204" pitchFamily="34" charset="0"/>
                <a:cs typeface="Arial" panose="020B0604020202020204" pitchFamily="34" charset="0"/>
              </a:rPr>
              <a:t>e</a:t>
            </a:r>
            <a:r>
              <a:rPr lang="en-US" spc="-5"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Eval</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dirty="0" err="1">
                <a:effectLst/>
                <a:latin typeface="Arial" panose="020B0604020202020204" pitchFamily="34" charset="0"/>
                <a:ea typeface="Calibri" panose="020F0502020204030204" pitchFamily="34" charset="0"/>
                <a:cs typeface="Arial" panose="020B0604020202020204" pitchFamily="34" charset="0"/>
              </a:rPr>
              <a:t>aci</a:t>
            </a:r>
            <a:r>
              <a:rPr lang="en-US" spc="-10" dirty="0" err="1">
                <a:effectLst/>
                <a:latin typeface="Arial" panose="020B0604020202020204" pitchFamily="34" charset="0"/>
                <a:ea typeface="Calibri" panose="020F0502020204030204" pitchFamily="34" charset="0"/>
                <a:cs typeface="Arial" panose="020B0604020202020204" pitchFamily="34" charset="0"/>
              </a:rPr>
              <a:t>ó</a:t>
            </a:r>
            <a:r>
              <a:rPr lang="en-US" dirty="0" err="1">
                <a:effectLst/>
                <a:latin typeface="Arial" panose="020B0604020202020204" pitchFamily="34" charset="0"/>
                <a:ea typeface="Calibri" panose="020F0502020204030204" pitchFamily="34" charset="0"/>
                <a:cs typeface="Arial" panose="020B0604020202020204" pitchFamily="34" charset="0"/>
              </a:rPr>
              <a:t>n</a:t>
            </a:r>
            <a:r>
              <a:rPr lang="en-US" spc="10"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y </a:t>
            </a:r>
            <a:r>
              <a:rPr lang="en-US" dirty="0" err="1">
                <a:effectLst/>
                <a:latin typeface="Arial" panose="020B0604020202020204" pitchFamily="34" charset="0"/>
                <a:ea typeface="Calibri" panose="020F0502020204030204" pitchFamily="34" charset="0"/>
                <a:cs typeface="Arial" panose="020B0604020202020204" pitchFamily="34" charset="0"/>
              </a:rPr>
              <a:t>S</a:t>
            </a:r>
            <a:r>
              <a:rPr lang="en-US" spc="5" dirty="0" err="1">
                <a:effectLst/>
                <a:latin typeface="Arial" panose="020B0604020202020204" pitchFamily="34" charset="0"/>
                <a:ea typeface="Calibri" panose="020F0502020204030204" pitchFamily="34" charset="0"/>
                <a:cs typeface="Arial" panose="020B0604020202020204" pitchFamily="34" charset="0"/>
              </a:rPr>
              <a:t>e</a:t>
            </a:r>
            <a:r>
              <a:rPr lang="en-US" spc="-15" dirty="0" err="1">
                <a:effectLst/>
                <a:latin typeface="Arial" panose="020B0604020202020204" pitchFamily="34" charset="0"/>
                <a:ea typeface="Calibri" panose="020F0502020204030204" pitchFamily="34" charset="0"/>
                <a:cs typeface="Arial" panose="020B0604020202020204" pitchFamily="34" charset="0"/>
              </a:rPr>
              <a:t>g</a:t>
            </a:r>
            <a:r>
              <a:rPr lang="en-US" spc="5" dirty="0" err="1">
                <a:effectLst/>
                <a:latin typeface="Arial" panose="020B0604020202020204" pitchFamily="34" charset="0"/>
                <a:ea typeface="Calibri" panose="020F0502020204030204" pitchFamily="34" charset="0"/>
                <a:cs typeface="Arial" panose="020B0604020202020204" pitchFamily="34" charset="0"/>
              </a:rPr>
              <a:t>u</a:t>
            </a:r>
            <a:r>
              <a:rPr lang="en-US" dirty="0" err="1">
                <a:effectLst/>
                <a:latin typeface="Arial" panose="020B0604020202020204" pitchFamily="34" charset="0"/>
                <a:ea typeface="Calibri" panose="020F0502020204030204" pitchFamily="34" charset="0"/>
                <a:cs typeface="Arial" panose="020B0604020202020204" pitchFamily="34" charset="0"/>
              </a:rPr>
              <a:t>im</a:t>
            </a:r>
            <a:r>
              <a:rPr lang="en-US" spc="-10" dirty="0" err="1">
                <a:effectLst/>
                <a:latin typeface="Arial" panose="020B0604020202020204" pitchFamily="34" charset="0"/>
                <a:ea typeface="Calibri" panose="020F0502020204030204" pitchFamily="34" charset="0"/>
                <a:cs typeface="Arial" panose="020B0604020202020204" pitchFamily="34" charset="0"/>
              </a:rPr>
              <a:t>i</a:t>
            </a:r>
            <a:r>
              <a:rPr lang="en-US" dirty="0" err="1">
                <a:effectLst/>
                <a:latin typeface="Arial" panose="020B0604020202020204" pitchFamily="34" charset="0"/>
                <a:ea typeface="Calibri" panose="020F0502020204030204" pitchFamily="34" charset="0"/>
                <a:cs typeface="Arial" panose="020B0604020202020204" pitchFamily="34" charset="0"/>
              </a:rPr>
              <a:t>e</a:t>
            </a:r>
            <a:r>
              <a:rPr lang="en-US" spc="5" dirty="0" err="1">
                <a:effectLst/>
                <a:latin typeface="Arial" panose="020B0604020202020204" pitchFamily="34" charset="0"/>
                <a:ea typeface="Calibri" panose="020F0502020204030204" pitchFamily="34" charset="0"/>
                <a:cs typeface="Arial" panose="020B0604020202020204" pitchFamily="34" charset="0"/>
              </a:rPr>
              <a:t>nt</a:t>
            </a:r>
            <a:r>
              <a:rPr lang="en-US" dirty="0" err="1">
                <a:effectLst/>
                <a:latin typeface="Arial" panose="020B0604020202020204" pitchFamily="34" charset="0"/>
                <a:ea typeface="Calibri" panose="020F0502020204030204" pitchFamily="34" charset="0"/>
                <a:cs typeface="Arial" panose="020B0604020202020204" pitchFamily="34" charset="0"/>
              </a:rPr>
              <a:t>o</a:t>
            </a:r>
            <a:endParaRPr lang="es-MX" dirty="0">
              <a:effectLst/>
              <a:latin typeface="Arial" panose="020B0604020202020204" pitchFamily="34" charset="0"/>
              <a:ea typeface="Times New Roman" panose="02020603050405020304" pitchFamily="18" charset="0"/>
              <a:cs typeface="Arial" panose="020B0604020202020204" pitchFamily="34" charset="0"/>
            </a:endParaRPr>
          </a:p>
          <a:p>
            <a:pPr marL="457216">
              <a:lnSpc>
                <a:spcPct val="115000"/>
              </a:lnSpc>
              <a:spcAft>
                <a:spcPts val="1001"/>
              </a:spcAft>
            </a:pPr>
            <a:r>
              <a:rPr lang="es-MX" dirty="0">
                <a:latin typeface="Arial" panose="020B0604020202020204" pitchFamily="34" charset="0"/>
                <a:ea typeface="Calibri" panose="020F0502020204030204" pitchFamily="34" charset="0"/>
                <a:cs typeface="Arial" panose="020B0604020202020204" pitchFamily="34" charset="0"/>
              </a:rPr>
              <a:t> </a:t>
            </a:r>
          </a:p>
          <a:p>
            <a:pPr lvl="1"/>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6BB33897-E892-4472-826E-0BC96964F5F3}"/>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81365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242396" y="1080997"/>
            <a:ext cx="4397582"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L.C. Oscar Javier Esquivel Martínez</a:t>
            </a:r>
          </a:p>
          <a:p>
            <a:pPr marL="163789" marR="164023" indent="-2474" algn="ctr">
              <a:lnSpc>
                <a:spcPct val="100041"/>
              </a:lnSpc>
            </a:pPr>
            <a:r>
              <a:rPr lang="es-MX" sz="1801" dirty="0">
                <a:latin typeface="Arial" panose="020B0604020202020204" pitchFamily="34" charset="0"/>
                <a:cs typeface="Arial" panose="020B0604020202020204" pitchFamily="34" charset="0"/>
              </a:rPr>
              <a:t>Responsable de Seguimiento </a:t>
            </a:r>
          </a:p>
          <a:p>
            <a:pPr marL="163789" marR="164023" indent="-2474" algn="ctr">
              <a:lnSpc>
                <a:spcPct val="100041"/>
              </a:lnSpc>
            </a:pPr>
            <a:r>
              <a:rPr lang="es-MX" sz="1801" dirty="0">
                <a:latin typeface="Arial" panose="020B0604020202020204" pitchFamily="34" charset="0"/>
                <a:cs typeface="Arial" panose="020B0604020202020204" pitchFamily="34" charset="0"/>
              </a:rPr>
              <a:t>y Acuerdos del CONASABI </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13257" y="1997257"/>
            <a:ext cx="6547641" cy="8878136"/>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algn="just"/>
            <a:r>
              <a:rPr lang="es-ES" sz="1200" dirty="0">
                <a:latin typeface="Arial" panose="020B0604020202020204" pitchFamily="34" charset="0"/>
                <a:ea typeface="Calibri" panose="020F0502020204030204" pitchFamily="34" charset="0"/>
                <a:cs typeface="Arial" panose="020B0604020202020204" pitchFamily="34" charset="0"/>
              </a:rPr>
              <a:t>Licenciatura en Contaduría Pública de la Universidad Autónoma de Coahuila.</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en Contabilidad Gubernamental, 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en Ley de Disciplina Financiera, 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en Auditoría Gubernamental, 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de Presupuestos Basado en Resultados para el Estado de Coahuila,</a:t>
            </a:r>
          </a:p>
          <a:p>
            <a:pPr algn="just"/>
            <a:r>
              <a:rPr lang="es-ES" sz="1200" dirty="0">
                <a:latin typeface="Arial" panose="020B0604020202020204" pitchFamily="34" charset="0"/>
                <a:ea typeface="Calibri" panose="020F0502020204030204" pitchFamily="34" charset="0"/>
                <a:cs typeface="Arial" panose="020B0604020202020204" pitchFamily="34" charset="0"/>
              </a:rPr>
              <a:t>Auditoría Superior 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de Presupuestos Coahuila 2023, Auditoría Superior del Estado.</a:t>
            </a:r>
          </a:p>
          <a:p>
            <a:endParaRPr lang="es-ES" sz="1200" dirty="0">
              <a:latin typeface="Arial" panose="020B0604020202020204" pitchFamily="34" charset="0"/>
              <a:ea typeface="Calibri" panose="020F0502020204030204" pitchFamily="34" charset="0"/>
              <a:cs typeface="Arial" panose="020B0604020202020204" pitchFamily="34" charset="0"/>
            </a:endParaRPr>
          </a:p>
          <a:p>
            <a:r>
              <a:rPr lang="es-ES" sz="1200" dirty="0">
                <a:latin typeface="Arial" panose="020B0604020202020204" pitchFamily="34" charset="0"/>
                <a:ea typeface="Calibri" panose="020F0502020204030204" pitchFamily="34" charset="0"/>
                <a:cs typeface="Arial" panose="020B0604020202020204" pitchFamily="34" charset="0"/>
              </a:rPr>
              <a:t>Diplomado en Ley General de Responsabilidades Administrativas, Auditoría Superior</a:t>
            </a:r>
          </a:p>
          <a:p>
            <a:pPr algn="just"/>
            <a:r>
              <a:rPr lang="es-ES" sz="1200" dirty="0">
                <a:latin typeface="Arial" panose="020B0604020202020204" pitchFamily="34" charset="0"/>
                <a:ea typeface="Calibri" panose="020F0502020204030204" pitchFamily="34" charset="0"/>
                <a:cs typeface="Arial" panose="020B0604020202020204" pitchFamily="34" charset="0"/>
              </a:rPr>
              <a:t>del Estado.</a:t>
            </a:r>
          </a:p>
          <a:p>
            <a:pPr algn="just"/>
            <a:endParaRPr lang="es-ES" sz="1200" dirty="0">
              <a:latin typeface="Arial" panose="020B0604020202020204" pitchFamily="34" charset="0"/>
              <a:ea typeface="Calibri" panose="020F0502020204030204" pitchFamily="34" charset="0"/>
              <a:cs typeface="Arial" panose="020B0604020202020204" pitchFamily="34" charset="0"/>
            </a:endParaRPr>
          </a:p>
          <a:p>
            <a:pPr algn="just"/>
            <a:r>
              <a:rPr lang="es-ES" sz="1200" dirty="0">
                <a:latin typeface="Arial" panose="020B0604020202020204" pitchFamily="34" charset="0"/>
                <a:ea typeface="Calibri" panose="020F0502020204030204" pitchFamily="34" charset="0"/>
                <a:cs typeface="Arial" panose="020B0604020202020204" pitchFamily="34" charset="0"/>
              </a:rPr>
              <a:t>Diplomado de Normas Profesionales de Auditoría del Sistema Nacional de</a:t>
            </a:r>
          </a:p>
          <a:p>
            <a:pPr algn="just"/>
            <a:r>
              <a:rPr lang="es-ES" sz="1200" dirty="0">
                <a:latin typeface="Arial" panose="020B0604020202020204" pitchFamily="34" charset="0"/>
                <a:ea typeface="Calibri" panose="020F0502020204030204" pitchFamily="34" charset="0"/>
                <a:cs typeface="Arial" panose="020B0604020202020204" pitchFamily="34" charset="0"/>
              </a:rPr>
              <a:t>Fiscalización, Auditoría Superior del Estado.</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4" indent="-171454"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Auditor Especial y Coordinador de Auditorías Estatales de los Servicios de Salud de Coahuila de Zaragoza.</a:t>
            </a:r>
          </a:p>
          <a:p>
            <a:pPr marL="171454" indent="-171454"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del departamento de Recursos Financieros del Instituto de Servicios de Salud, Rehabilitación y Educación Especial e Integral (ISSREEI).</a:t>
            </a:r>
          </a:p>
          <a:p>
            <a:pPr marL="171454" indent="-171454"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del departamento de Programación y Desarrollo de la Subdelegación Médica del ISSSTE Delegación Coahuila.</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Supervisor de la Subdirección de Evaluación y Seguimiento, </a:t>
            </a:r>
            <a:r>
              <a:rPr lang="es-ES" sz="1200" dirty="0">
                <a:latin typeface="Arial" panose="020B0604020202020204" pitchFamily="34" charset="0"/>
                <a:ea typeface="Calibri" panose="020F0502020204030204" pitchFamily="34" charset="0"/>
                <a:cs typeface="Arial" panose="020B0604020202020204" pitchFamily="34" charset="0"/>
              </a:rPr>
              <a:t>Atención a Auditorias Federales y Estatales, coordinación de supervisiones, Unidad Especializada de Control Interno (UECI) Comité de Control y Desempeño Institucional (COCODI), Programa Interno de Austeridad y Ahorro (PIAA), Sistema de Administración de Entidades Paraestatales (SAEP), Programa de Trabajo de Control Interno (PTCI), Sistema Integral de Entrega Recepción (SIERE) de Coahuila de Zaragoza.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Encargado del departamento de Contabilidad de la Subdirección de Finanzas y Presupuestos, Sistema Integral de Información Financiera (SIIF), Cuenta Pública, Avances de Gestión Financiera, Contabilidad y Presupuestos.</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Auditor de la firma </a:t>
            </a:r>
            <a:r>
              <a:rPr lang="sv-SE" sz="1200" dirty="0">
                <a:latin typeface="Arial" panose="020B0604020202020204" pitchFamily="34" charset="0"/>
                <a:ea typeface="Calibri" panose="020F0502020204030204" pitchFamily="34" charset="0"/>
                <a:cs typeface="Arial" panose="020B0604020202020204" pitchFamily="34" charset="0"/>
              </a:rPr>
              <a:t>RSM BOGARIN ERHARD PADILLA ALVAREZ &amp; MARTINEZ S.C.</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Subjefe Administrativo Club Campestre Lourdes A.C.</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Auxiliar contable Saltillo Tile S.A. de C.V.</a:t>
            </a:r>
          </a:p>
        </p:txBody>
      </p:sp>
      <p:pic>
        <p:nvPicPr>
          <p:cNvPr id="6" name="Imagen 5">
            <a:extLst>
              <a:ext uri="{FF2B5EF4-FFF2-40B4-BE49-F238E27FC236}">
                <a16:creationId xmlns:a16="http://schemas.microsoft.com/office/drawing/2014/main" id="{2B931E19-83B7-4D13-95E7-6245B08A2124}"/>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71950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57C00F6-78BA-40CD-B5C8-B2714BE3B567}"/>
              </a:ext>
            </a:extLst>
          </p:cNvPr>
          <p:cNvSpPr txBox="1"/>
          <p:nvPr/>
        </p:nvSpPr>
        <p:spPr>
          <a:xfrm>
            <a:off x="1465283" y="854596"/>
            <a:ext cx="3790334" cy="646587"/>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Dr. Eliud Felipe Aguirre Vázquez</a:t>
            </a:r>
          </a:p>
          <a:p>
            <a:pPr algn="ctr"/>
            <a:r>
              <a:rPr lang="es-MX" sz="1801" dirty="0">
                <a:latin typeface="Arial" panose="020B0604020202020204" pitchFamily="34" charset="0"/>
                <a:cs typeface="Arial" panose="020B0604020202020204" pitchFamily="34" charset="0"/>
              </a:rPr>
              <a:t>Secretario de Salud</a:t>
            </a:r>
          </a:p>
        </p:txBody>
      </p:sp>
      <p:pic>
        <p:nvPicPr>
          <p:cNvPr id="11" name="Imagen 10">
            <a:extLst>
              <a:ext uri="{FF2B5EF4-FFF2-40B4-BE49-F238E27FC236}">
                <a16:creationId xmlns:a16="http://schemas.microsoft.com/office/drawing/2014/main" id="{87D53C84-2FC5-4D07-92CA-D5C0FC967A5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12" name="CuadroTexto 11">
            <a:extLst>
              <a:ext uri="{FF2B5EF4-FFF2-40B4-BE49-F238E27FC236}">
                <a16:creationId xmlns:a16="http://schemas.microsoft.com/office/drawing/2014/main" id="{1DF0F92A-E67E-42D3-A504-5BAC8CBA1D09}"/>
              </a:ext>
            </a:extLst>
          </p:cNvPr>
          <p:cNvSpPr txBox="1"/>
          <p:nvPr/>
        </p:nvSpPr>
        <p:spPr>
          <a:xfrm>
            <a:off x="31001" y="1475287"/>
            <a:ext cx="6658898" cy="9494907"/>
          </a:xfrm>
          <a:prstGeom prst="rect">
            <a:avLst/>
          </a:prstGeom>
          <a:noFill/>
        </p:spPr>
        <p:txBody>
          <a:bodyPr wrap="square" rtlCol="0">
            <a:spAutoFit/>
          </a:bodyPr>
          <a:lstStyle/>
          <a:p>
            <a:pPr algn="just"/>
            <a:r>
              <a:rPr lang="es-MX" sz="1300" dirty="0">
                <a:latin typeface="Arial" panose="020B0604020202020204" pitchFamily="34" charset="0"/>
                <a:cs typeface="Arial" panose="020B0604020202020204" pitchFamily="34" charset="0"/>
              </a:rPr>
              <a:t>Nace en Nuevo Laredo, Tamaulipas, el 15 de Agosto de 1954, curso sus estudios de médico cirujano en el           Universidad Autónoma de Guadalajara en el estado de Jalisco, trasladándose desde muy joven a ejercer su profesión en este estado, donde se destaca por su compromiso hacia la comunidad y responsabilidad en los cargos otorgados, tanto en el ámbito público como privado.</a:t>
            </a:r>
          </a:p>
          <a:p>
            <a:pPr algn="just"/>
            <a:endParaRPr lang="es-MX" sz="1300" dirty="0">
              <a:latin typeface="Arial" panose="020B0604020202020204" pitchFamily="34" charset="0"/>
              <a:cs typeface="Arial" panose="020B0604020202020204" pitchFamily="34" charset="0"/>
            </a:endParaRPr>
          </a:p>
          <a:p>
            <a:pPr algn="just"/>
            <a:r>
              <a:rPr lang="es-MX" sz="1300" dirty="0">
                <a:latin typeface="Arial" panose="020B0604020202020204" pitchFamily="34" charset="0"/>
                <a:cs typeface="Arial" panose="020B0604020202020204" pitchFamily="34" charset="0"/>
              </a:rPr>
              <a:t>En la Secretaría de Salud del Estado de Coahuila de Zaragoza, inició sus actividades como Director del Centro   Estatal de Salud Mental, posteriormente fue Director General del Instituto de Servicios de Salud, Rehabilitación y Educación Especial e Integral del Estado; terminada esta encomienda, se integra como Subdirector Médico en el Hospital Del Niño, donde fue reconocido por su alto nivel resolutivo y contacto cercano con los pequeños pacientes y sus familiares, dejando evidencia de su trato afable y humanista.</a:t>
            </a:r>
          </a:p>
          <a:p>
            <a:pPr algn="just"/>
            <a:endParaRPr lang="es-MX" sz="1300" dirty="0">
              <a:latin typeface="Arial" panose="020B0604020202020204" pitchFamily="34" charset="0"/>
              <a:cs typeface="Arial" panose="020B0604020202020204" pitchFamily="34" charset="0"/>
            </a:endParaRPr>
          </a:p>
          <a:p>
            <a:pPr algn="just"/>
            <a:r>
              <a:rPr lang="es-MX" sz="1300" dirty="0">
                <a:latin typeface="Arial" panose="020B0604020202020204" pitchFamily="34" charset="0"/>
                <a:cs typeface="Arial" panose="020B0604020202020204" pitchFamily="34" charset="0"/>
              </a:rPr>
              <a:t>También, se desempeñó como Jefe de la Jurisdicción Sanitaria No. 8, Saltillo y como Subsecretario de Salud;      actualmente resultado de su responsabilidad, compromiso y dedicación asume el cargo de Secretario de Salud, nuestro estado lo ha acogido como miembro distinguido por su interés y trabajo incansable en todas las trincheras donde se ha desempeñado.</a:t>
            </a:r>
          </a:p>
          <a:p>
            <a:pPr algn="just"/>
            <a:endParaRPr lang="es-MX" sz="1300" dirty="0">
              <a:latin typeface="Arial" panose="020B0604020202020204" pitchFamily="34" charset="0"/>
              <a:cs typeface="Arial" panose="020B0604020202020204" pitchFamily="34" charset="0"/>
            </a:endParaRP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Cirujano Partero, egresado de la Universidad Autónoma de Guadalajara, Jalisco.</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Diplomado de Administración en Servicios de Salud, </a:t>
            </a:r>
            <a:r>
              <a:rPr lang="es-MX" sz="1300" dirty="0" err="1">
                <a:latin typeface="Arial" panose="020B0604020202020204" pitchFamily="34" charset="0"/>
                <a:cs typeface="Arial" panose="020B0604020202020204" pitchFamily="34" charset="0"/>
              </a:rPr>
              <a:t>tTecnológico</a:t>
            </a:r>
            <a:r>
              <a:rPr lang="es-MX" sz="1300" dirty="0">
                <a:latin typeface="Arial" panose="020B0604020202020204" pitchFamily="34" charset="0"/>
                <a:cs typeface="Arial" panose="020B0604020202020204" pitchFamily="34" charset="0"/>
              </a:rPr>
              <a:t> de Monterrey (ITESM)</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Diplomado en Administración de Hospitales en Tecnológico de Monterrey (ITESM)</a:t>
            </a:r>
          </a:p>
          <a:p>
            <a:pPr algn="just"/>
            <a:endParaRPr lang="es-MX" sz="1300" dirty="0">
              <a:latin typeface="Arial" panose="020B0604020202020204" pitchFamily="34" charset="0"/>
              <a:cs typeface="Arial" panose="020B0604020202020204" pitchFamily="34" charset="0"/>
            </a:endParaRPr>
          </a:p>
          <a:p>
            <a:pPr algn="just"/>
            <a:r>
              <a:rPr lang="es-MX" sz="1300" b="1" dirty="0">
                <a:latin typeface="Arial" panose="020B0604020202020204" pitchFamily="34" charset="0"/>
                <a:cs typeface="Arial" panose="020B0604020202020204" pitchFamily="34" charset="0"/>
              </a:rPr>
              <a:t>Experiencia laboral:</a:t>
            </a:r>
          </a:p>
          <a:p>
            <a:pPr algn="just"/>
            <a:endParaRPr lang="es-MX" sz="1300" dirty="0">
              <a:latin typeface="Arial" panose="020B0604020202020204" pitchFamily="34" charset="0"/>
              <a:cs typeface="Arial" panose="020B0604020202020204" pitchFamily="34" charset="0"/>
            </a:endParaRP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Adscrito a consulta externa en Hospital Universitario de Saltillo.</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Jefe de consulta externa en Hospital Universitario de Saltillo.</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Director Médico del Hospital Psiquiátrico del Estado de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Director Médico adscrito a Unidad Médica Familiar No. 3 del Instituto Mexicano del Seguro Social (IMSS), Ramos Arizpe,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Familiar de la Unidad Medicina Familiar No. 3 del Instituto Mexicano del Seguro Social (IMSS), Ramos Arizpe,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Subdirector de Atención Médica de la Secretaría de Salud del Estado de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Urgenciólogo en la Clínica 1 del IMSS Saltillo,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Médico Urgenciólogo en la Clínica 2 del IMSS Saltillo,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Director General del Instituto de Servicios de Salud Rehabilitación y Educación Especial e Integral del Estado de Coahuila (ISSREEI).</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Subdirector Médico en el Hospital del Niño “Federico Gómez Sánchez, Saltillo, Coahuila.</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Jefe de la Jurisdicción Sanitaria número 8, de la Secretaría de Salud de Coahuila, del 1 de septiembre de 2013, al 15 de mayo de 2022.</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Subsecretario de Salud de la Secretaría de Salud de Coahuila, del 16 de mayo de 2022 al 12 de diciembre de 2023.</a:t>
            </a:r>
          </a:p>
          <a:p>
            <a:pPr marL="171457" indent="-171457" algn="just">
              <a:buFont typeface="Arial" panose="020B0604020202020204" pitchFamily="34" charset="0"/>
              <a:buChar char="•"/>
            </a:pPr>
            <a:r>
              <a:rPr lang="es-MX" sz="1300" dirty="0">
                <a:latin typeface="Arial" panose="020B0604020202020204" pitchFamily="34" charset="0"/>
                <a:cs typeface="Arial" panose="020B0604020202020204" pitchFamily="34" charset="0"/>
              </a:rPr>
              <a:t>Secretario de Salud del Gobierno del Estado de Coahuila de Zaragoza, a partir del 16 de diciembre de 2023 a la fecha.</a:t>
            </a:r>
          </a:p>
        </p:txBody>
      </p:sp>
      <p:pic>
        <p:nvPicPr>
          <p:cNvPr id="10" name="Imagen 9">
            <a:extLst>
              <a:ext uri="{FF2B5EF4-FFF2-40B4-BE49-F238E27FC236}">
                <a16:creationId xmlns:a16="http://schemas.microsoft.com/office/drawing/2014/main" id="{AEAC3DAC-8AD9-4A0B-9346-DBD339533923}"/>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13" name="Imagen 12">
            <a:extLst>
              <a:ext uri="{FF2B5EF4-FFF2-40B4-BE49-F238E27FC236}">
                <a16:creationId xmlns:a16="http://schemas.microsoft.com/office/drawing/2014/main" id="{24932E54-F483-4D40-9FA3-CF291C19F87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80024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89651658-268D-4EE8-8594-1CC2B44FA036}"/>
              </a:ext>
            </a:extLst>
          </p:cNvPr>
          <p:cNvSpPr txBox="1"/>
          <p:nvPr/>
        </p:nvSpPr>
        <p:spPr>
          <a:xfrm>
            <a:off x="1242396" y="1090691"/>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Dr. Gustavo Adolfo Contreras Martínez</a:t>
            </a:r>
          </a:p>
          <a:p>
            <a:pPr algn="ctr"/>
            <a:r>
              <a:rPr lang="es-MX" sz="1801" dirty="0">
                <a:latin typeface="Arial" panose="020B0604020202020204" pitchFamily="34" charset="0"/>
                <a:cs typeface="Arial" panose="020B0604020202020204" pitchFamily="34" charset="0"/>
              </a:rPr>
              <a:t>Titular de la Unidad de Planeación</a:t>
            </a:r>
          </a:p>
          <a:p>
            <a:pPr algn="ctr"/>
            <a:endParaRPr lang="es-MX" sz="1801"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5CEBB07-9BD2-4DD8-899C-C175C84EC3C6}"/>
              </a:ext>
            </a:extLst>
          </p:cNvPr>
          <p:cNvSpPr txBox="1"/>
          <p:nvPr/>
        </p:nvSpPr>
        <p:spPr>
          <a:xfrm>
            <a:off x="12187" y="1990836"/>
            <a:ext cx="6833630" cy="9443226"/>
          </a:xfrm>
          <a:prstGeom prst="rect">
            <a:avLst/>
          </a:prstGeom>
          <a:noFill/>
        </p:spPr>
        <p:txBody>
          <a:bodyPr wrap="square" rtlCol="0">
            <a:spAutoFit/>
          </a:bodyPr>
          <a:lstStyle/>
          <a:p>
            <a:pPr lvl="0" algn="just">
              <a:lnSpc>
                <a:spcPct val="115000"/>
              </a:lnSpc>
            </a:pPr>
            <a:r>
              <a:rPr lang="es-MX" sz="1400" b="1" dirty="0">
                <a:latin typeface="Arial" panose="020B0604020202020204" pitchFamily="34" charset="0"/>
                <a:ea typeface="Calibri" panose="020F0502020204030204" pitchFamily="34" charset="0"/>
                <a:cs typeface="Arial" panose="020B0604020202020204" pitchFamily="34" charset="0"/>
              </a:rPr>
              <a:t>Fecha y Lugar de Nacimiento</a:t>
            </a:r>
            <a:r>
              <a:rPr lang="es-MX" sz="1400" dirty="0">
                <a:latin typeface="Arial" panose="020B0604020202020204" pitchFamily="34" charset="0"/>
                <a:ea typeface="Calibri" panose="020F0502020204030204" pitchFamily="34" charset="0"/>
                <a:cs typeface="Arial" panose="020B0604020202020204" pitchFamily="34" charset="0"/>
              </a:rPr>
              <a:t>: </a:t>
            </a:r>
          </a:p>
          <a:p>
            <a:pPr lvl="0" algn="just">
              <a:lnSpc>
                <a:spcPct val="115000"/>
              </a:lnSpc>
            </a:pPr>
            <a:endParaRPr lang="es-MX" sz="1400" b="1" dirty="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s-ES" sz="1400" dirty="0">
                <a:latin typeface="Arial" panose="020B0604020202020204" pitchFamily="34" charset="0"/>
                <a:cs typeface="Arial" panose="020B0604020202020204" pitchFamily="34" charset="0"/>
              </a:rPr>
              <a:t>México, D.F., 21 de julio de 1957.</a:t>
            </a:r>
          </a:p>
          <a:p>
            <a:pPr lvl="0" algn="just">
              <a:lnSpc>
                <a:spcPct val="115000"/>
              </a:lnSpc>
            </a:pPr>
            <a:endParaRPr lang="es-ES" sz="1400" dirty="0">
              <a:latin typeface="Arial" panose="020B0604020202020204" pitchFamily="34" charset="0"/>
              <a:cs typeface="Arial" panose="020B0604020202020204" pitchFamily="34" charset="0"/>
            </a:endParaRPr>
          </a:p>
          <a:p>
            <a:pPr algn="just">
              <a:lnSpc>
                <a:spcPct val="115000"/>
              </a:lnSpc>
            </a:pPr>
            <a:r>
              <a:rPr lang="es-ES" sz="1400" b="1" dirty="0">
                <a:latin typeface="Arial" panose="020B0604020202020204" pitchFamily="34" charset="0"/>
                <a:cs typeface="Arial" panose="020B0604020202020204" pitchFamily="34" charset="0"/>
              </a:rPr>
              <a:t>Formación Académica:  </a:t>
            </a:r>
          </a:p>
          <a:p>
            <a:pPr algn="just">
              <a:lnSpc>
                <a:spcPct val="115000"/>
              </a:lnSpc>
            </a:pPr>
            <a:endParaRPr lang="es-ES" sz="1400" b="1" dirty="0">
              <a:latin typeface="Arial" panose="020B0604020202020204" pitchFamily="34" charset="0"/>
              <a:cs typeface="Arial" panose="020B0604020202020204" pitchFamily="34" charset="0"/>
            </a:endParaRPr>
          </a:p>
          <a:p>
            <a:pPr algn="just">
              <a:lnSpc>
                <a:spcPct val="115000"/>
              </a:lnSpc>
            </a:pPr>
            <a:r>
              <a:rPr lang="es-ES" sz="1400" dirty="0">
                <a:latin typeface="Arial" panose="020B0604020202020204" pitchFamily="34" charset="0"/>
                <a:cs typeface="Arial" panose="020B0604020202020204" pitchFamily="34" charset="0"/>
              </a:rPr>
              <a:t>1976 / 1981 Licenciatura en Medicina: Universidad Nacional Autónoma de México.</a:t>
            </a:r>
          </a:p>
          <a:p>
            <a:pPr algn="just">
              <a:lnSpc>
                <a:spcPct val="115000"/>
              </a:lnSpc>
            </a:pPr>
            <a:r>
              <a:rPr lang="es-ES" sz="1400" dirty="0">
                <a:latin typeface="Arial" panose="020B0604020202020204" pitchFamily="34" charset="0"/>
                <a:cs typeface="Arial" panose="020B0604020202020204" pitchFamily="34" charset="0"/>
              </a:rPr>
              <a:t>1989 / 1990 Especialidad en Salud Pública, ISSSTE, Subdirección General Médica, Sede: Hospital  20 de Noviembre.</a:t>
            </a:r>
          </a:p>
          <a:p>
            <a:pPr algn="just">
              <a:lnSpc>
                <a:spcPct val="115000"/>
              </a:lnSpc>
            </a:pPr>
            <a:r>
              <a:rPr lang="es-ES" sz="1400" dirty="0">
                <a:latin typeface="Arial" panose="020B0604020202020204" pitchFamily="34" charset="0"/>
                <a:cs typeface="Arial" panose="020B0604020202020204" pitchFamily="34" charset="0"/>
              </a:rPr>
              <a:t>2003 2003	Diplomado "Administración de Hospitales”, Instituto Tecnológico y de Estudios Superiores  de Monterrey, Campus Saltillo, Saltillo, </a:t>
            </a:r>
            <a:r>
              <a:rPr lang="es-ES" sz="1400" dirty="0" err="1">
                <a:latin typeface="Arial" panose="020B0604020202020204" pitchFamily="34" charset="0"/>
                <a:cs typeface="Arial" panose="020B0604020202020204" pitchFamily="34" charset="0"/>
              </a:rPr>
              <a:t>Coah</a:t>
            </a:r>
            <a:r>
              <a:rPr lang="es-ES" sz="1400" dirty="0">
                <a:latin typeface="Arial" panose="020B0604020202020204" pitchFamily="34" charset="0"/>
                <a:cs typeface="Arial" panose="020B0604020202020204" pitchFamily="34" charset="0"/>
              </a:rPr>
              <a:t>.</a:t>
            </a:r>
          </a:p>
          <a:p>
            <a:pPr algn="just">
              <a:lnSpc>
                <a:spcPct val="115000"/>
              </a:lnSpc>
            </a:pPr>
            <a:r>
              <a:rPr lang="es-ES" sz="1400" dirty="0">
                <a:latin typeface="Arial" panose="020B0604020202020204" pitchFamily="34" charset="0"/>
                <a:cs typeface="Arial" panose="020B0604020202020204" pitchFamily="34" charset="0"/>
              </a:rPr>
              <a:t>2007 / 2008 Diplomado en “Prevención Clínica I para Enfermedades Crónicas No Transmisibles”, modalidad virtual, Instituto Nacional de Salud Pública, de la Secretaría de Salud.</a:t>
            </a:r>
          </a:p>
          <a:p>
            <a:pPr marL="457216" algn="just">
              <a:lnSpc>
                <a:spcPct val="115000"/>
              </a:lnSpc>
            </a:pPr>
            <a:r>
              <a:rPr lang="es-MX" sz="14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1001"/>
              </a:spcAft>
            </a:pPr>
            <a:r>
              <a:rPr lang="es-MX" sz="1400" b="1" dirty="0">
                <a:latin typeface="Arial" panose="020B0604020202020204" pitchFamily="34" charset="0"/>
                <a:ea typeface="Calibri" panose="020F0502020204030204" pitchFamily="34" charset="0"/>
                <a:cs typeface="Arial" panose="020B0604020202020204" pitchFamily="34" charset="0"/>
              </a:rPr>
              <a:t>Experiencia Laboral: </a:t>
            </a:r>
            <a:r>
              <a:rPr lang="es-ES_tradnl" sz="14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1001"/>
              </a:spcAft>
            </a:pPr>
            <a:r>
              <a:rPr lang="es-ES" sz="1400" dirty="0">
                <a:latin typeface="Arial" panose="020B0604020202020204" pitchFamily="34" charset="0"/>
                <a:cs typeface="Arial" panose="020B0604020202020204" pitchFamily="34" charset="0"/>
              </a:rPr>
              <a:t>2010 / 2013</a:t>
            </a:r>
            <a:r>
              <a:rPr lang="es-ES_tradnl"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Subdelegado Médico, Delegación Estatal del I.S.S.S.T.E. en Tamaulipas.</a:t>
            </a:r>
            <a:endParaRPr lang="es-ES_tradnl" sz="1400" dirty="0">
              <a:latin typeface="Arial" panose="020B0604020202020204" pitchFamily="34" charset="0"/>
              <a:cs typeface="Arial" panose="020B0604020202020204" pitchFamily="34" charset="0"/>
            </a:endParaRPr>
          </a:p>
          <a:p>
            <a:pPr algn="just">
              <a:lnSpc>
                <a:spcPct val="115000"/>
              </a:lnSpc>
              <a:spcAft>
                <a:spcPts val="1001"/>
              </a:spcAft>
            </a:pPr>
            <a:r>
              <a:rPr lang="es-ES" sz="1400" dirty="0">
                <a:latin typeface="Arial" panose="020B0604020202020204" pitchFamily="34" charset="0"/>
                <a:cs typeface="Arial" panose="020B0604020202020204" pitchFamily="34" charset="0"/>
              </a:rPr>
              <a:t>2006 / 2010</a:t>
            </a:r>
            <a:r>
              <a:rPr lang="es-ES_tradnl"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Asistente de la Dirección: Clínica Hospital, Matamoros, Tamaulipas, I.S.S.S.T.E., turno de fin de semana y festivos, Médico Adscrito en el Centro de Salud Satélite de la Secretaría de Salud en Coahuila</a:t>
            </a:r>
            <a:endParaRPr lang="es-ES_tradnl" sz="1400" dirty="0">
              <a:latin typeface="Arial" panose="020B0604020202020204" pitchFamily="34" charset="0"/>
              <a:cs typeface="Arial" panose="020B0604020202020204" pitchFamily="34" charset="0"/>
            </a:endParaRPr>
          </a:p>
          <a:p>
            <a:pPr algn="just">
              <a:lnSpc>
                <a:spcPct val="115000"/>
              </a:lnSpc>
              <a:spcAft>
                <a:spcPts val="1001"/>
              </a:spcAft>
            </a:pPr>
            <a:r>
              <a:rPr lang="es-ES" sz="1400" dirty="0">
                <a:latin typeface="Arial" panose="020B0604020202020204" pitchFamily="34" charset="0"/>
                <a:cs typeface="Arial" panose="020B0604020202020204" pitchFamily="34" charset="0"/>
              </a:rPr>
              <a:t>1997 / 2005</a:t>
            </a:r>
            <a:r>
              <a:rPr lang="es-ES_tradnl" sz="1400"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Director de Planeación y Evaluación del Desempeño,  Secretaría de Salud en Coahuila. Participando como miembro en la Comisión de Salud Fronteriza México-Estados Unidos: en la Mesa de Salud de Gobernadores Fronterizos, México- Estados Unidos y como evaluador por la O.P.S. del Programa de Cobertura de Salud con un Paquete Básico de Servicios en los estados de Morelos, Tabasco, Chihuahua, Tamaulipas y Guerrero.</a:t>
            </a:r>
          </a:p>
          <a:p>
            <a:pPr algn="just">
              <a:lnSpc>
                <a:spcPct val="115000"/>
              </a:lnSpc>
              <a:spcAft>
                <a:spcPts val="1001"/>
              </a:spcAft>
            </a:pPr>
            <a:r>
              <a:rPr lang="es-ES" sz="1400" dirty="0">
                <a:latin typeface="Arial" panose="020B0604020202020204" pitchFamily="34" charset="0"/>
                <a:cs typeface="Arial" panose="020B0604020202020204" pitchFamily="34" charset="0"/>
              </a:rPr>
              <a:t>1996 / 1997 Subdelegado Médico, Delegación Estatal del I.S.S.S.T.E. en Tamaulipas.</a:t>
            </a:r>
          </a:p>
          <a:p>
            <a:pPr algn="just">
              <a:lnSpc>
                <a:spcPct val="115000"/>
              </a:lnSpc>
              <a:spcAft>
                <a:spcPts val="1001"/>
              </a:spcAft>
            </a:pPr>
            <a:r>
              <a:rPr lang="es-ES" sz="1400" dirty="0">
                <a:latin typeface="Arial" panose="020B0604020202020204" pitchFamily="34" charset="0"/>
                <a:cs typeface="Arial" panose="020B0604020202020204" pitchFamily="34" charset="0"/>
              </a:rPr>
              <a:t>1993 / 1996Jefe de Departamento de Supervisión Médica, Delegación Estatal del I.S.S.S.T.E. en Tamaulipas. </a:t>
            </a:r>
          </a:p>
          <a:p>
            <a:pPr algn="just">
              <a:lnSpc>
                <a:spcPct val="115000"/>
              </a:lnSpc>
              <a:spcAft>
                <a:spcPts val="1001"/>
              </a:spcAft>
            </a:pPr>
            <a:r>
              <a:rPr lang="es-ES" sz="1400" dirty="0">
                <a:latin typeface="Arial" panose="020B0604020202020204" pitchFamily="34" charset="0"/>
                <a:cs typeface="Arial" panose="020B0604020202020204" pitchFamily="34" charset="0"/>
              </a:rPr>
              <a:t>1990 / 1993 Jefe de Departamento de Atención Integral, Delegación Estatal del I.S.S.S.T.E. en Tamaulipas. </a:t>
            </a:r>
            <a:endParaRPr lang="es-MX" sz="1400" dirty="0">
              <a:latin typeface="Arial" panose="020B0604020202020204" pitchFamily="34" charset="0"/>
              <a:cs typeface="Arial" panose="020B0604020202020204" pitchFamily="34" charset="0"/>
            </a:endParaRP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103003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89651658-268D-4EE8-8594-1CC2B44FA036}"/>
              </a:ext>
            </a:extLst>
          </p:cNvPr>
          <p:cNvSpPr txBox="1"/>
          <p:nvPr/>
        </p:nvSpPr>
        <p:spPr>
          <a:xfrm>
            <a:off x="1230209" y="1290126"/>
            <a:ext cx="4397582" cy="774571"/>
          </a:xfrm>
          <a:prstGeom prst="rect">
            <a:avLst/>
          </a:prstGeom>
          <a:noFill/>
        </p:spPr>
        <p:txBody>
          <a:bodyPr wrap="square" rtlCol="0">
            <a:spAutoFit/>
          </a:bodyPr>
          <a:lstStyle/>
          <a:p>
            <a:pPr algn="ctr">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Bertha Alicia García Herrera</a:t>
            </a:r>
          </a:p>
          <a:p>
            <a:pPr algn="ctr">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a:t>
            </a: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5AD19461-E9ED-4B7E-B44A-393F4E49E019}"/>
              </a:ext>
            </a:extLst>
          </p:cNvPr>
          <p:cNvSpPr txBox="1"/>
          <p:nvPr/>
        </p:nvSpPr>
        <p:spPr>
          <a:xfrm>
            <a:off x="241581" y="2641783"/>
            <a:ext cx="6448318" cy="8792279"/>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01 DE FEBRERO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DE ZARAGOZA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SALTILLO, COAHUILA DE ZARAGOZA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TANATOLOGIA Y CUIDADOS PALEATIVOS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DE ZARAGOZA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OPERADORA DE BOLSA	       			 SECRETARIA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DISTRIBUIDORA COREV				 SECRETARIA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DISTRIBUIDORA PRODUCTOS KEY		 SECRETARIA		SALTILLO</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endParaRPr lang="es-MX" sz="1801" dirty="0"/>
          </a:p>
        </p:txBody>
      </p:sp>
    </p:spTree>
    <p:extLst>
      <p:ext uri="{BB962C8B-B14F-4D97-AF65-F5344CB8AC3E}">
        <p14:creationId xmlns:p14="http://schemas.microsoft.com/office/powerpoint/2010/main" val="260876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86796" y="2400920"/>
            <a:ext cx="6721681" cy="9234964"/>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20 de mayo, Saltillo Coahuila.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Con Especialidad en Desarrollo Empresarial. Instituto Tecnológico de Saltillo.</a:t>
            </a:r>
            <a:endParaRPr lang="es-MX"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Diplomado en:</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Presupuesto Basado en Resultados por la Universidad Autónoma de México y la Secretaría de Hacienda y Crédito Público.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Ejercicio, Destino y Resultados de los Recursos Federales Transferidos. Secretaría de Hacienda y Crédito Público.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Salud Pública, Instituto de Enseñanza y Formación para la Educación</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Puesto de los últimos 3 Empleos:</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marL="342908" indent="-342908">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Almacén Estatal de la Secretaría de Salud.</a:t>
            </a:r>
          </a:p>
          <a:p>
            <a:pPr marL="342908" indent="-342908">
              <a:lnSpc>
                <a:spcPct val="115000"/>
              </a:lnSpc>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Supervisor de Recursos Humanos, Subgerente Administrativo, Subgerente de Alimentos. Servicios de Personal Cinépolis.</a:t>
            </a:r>
          </a:p>
          <a:p>
            <a:pPr marL="342908" indent="-342908">
              <a:lnSpc>
                <a:spcPct val="115000"/>
              </a:lnSpc>
              <a:spcAft>
                <a:spcPts val="1000"/>
              </a:spcAft>
              <a:buFont typeface="Symbol" panose="05050102010706020507" pitchFamily="18" charset="2"/>
              <a:buChar char=""/>
            </a:pPr>
            <a:r>
              <a:rPr lang="es-MX" dirty="0">
                <a:latin typeface="Arial" panose="020B0604020202020204" pitchFamily="34" charset="0"/>
                <a:ea typeface="Calibri" panose="020F0502020204030204" pitchFamily="34" charset="0"/>
                <a:cs typeface="Arial" panose="020B0604020202020204" pitchFamily="34" charset="0"/>
              </a:rPr>
              <a:t>Ventas, Capturista: Electro ahorro.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425443" y="1035152"/>
            <a:ext cx="5528561" cy="923458"/>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Carlos Nava Rivera</a:t>
            </a:r>
          </a:p>
          <a:p>
            <a:pPr algn="ctr"/>
            <a:r>
              <a:rPr lang="es-MX" dirty="0">
                <a:latin typeface="Arial" panose="020B0604020202020204" pitchFamily="34" charset="0"/>
                <a:cs typeface="Arial" panose="020B0604020202020204" pitchFamily="34" charset="0"/>
              </a:rPr>
              <a:t>Jefe del Departamento de Evaluación del Desempeño </a:t>
            </a:r>
          </a:p>
        </p:txBody>
      </p:sp>
    </p:spTree>
    <p:extLst>
      <p:ext uri="{BB962C8B-B14F-4D97-AF65-F5344CB8AC3E}">
        <p14:creationId xmlns:p14="http://schemas.microsoft.com/office/powerpoint/2010/main" val="10654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288175"/>
            <a:ext cx="6063796" cy="5027658"/>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29 de abril Saltillo Coahuila.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en Ingeniería en Gestión Empresarial Instituto Tecnológico de Saltillo.	</a:t>
            </a:r>
          </a:p>
          <a:p>
            <a:pPr>
              <a:lnSpc>
                <a:spcPct val="115000"/>
              </a:lnSpc>
              <a:spcAft>
                <a:spcPts val="10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Encargada de sucursal, cajera, atención al cliente, capacitación, helados sultana</a:t>
            </a: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459"/>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Wendy Marisol Cárdenas Nájera</a:t>
            </a:r>
          </a:p>
          <a:p>
            <a:pPr algn="ctr"/>
            <a:r>
              <a:rPr lang="es-MX" dirty="0">
                <a:latin typeface="Arial" panose="020B0604020202020204" pitchFamily="34" charset="0"/>
                <a:cs typeface="Arial" panose="020B0604020202020204" pitchFamily="34" charset="0"/>
              </a:rPr>
              <a:t>Secretaria </a:t>
            </a:r>
          </a:p>
        </p:txBody>
      </p:sp>
    </p:spTree>
    <p:extLst>
      <p:ext uri="{BB962C8B-B14F-4D97-AF65-F5344CB8AC3E}">
        <p14:creationId xmlns:p14="http://schemas.microsoft.com/office/powerpoint/2010/main" val="411433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65262"/>
            <a:ext cx="6733868" cy="6814686"/>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08 OCTUBRE</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INGENIERIA INDUSTRIAL Y DE SISTEMAS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UNEA CAMPUS SALTILLO</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LOGISTICA Y ADMINISTRACION</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JLFRENCH (SUPERVISOR DE ALMACEN MATERIA PRIMA   3 AÑOS)</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REFACCIONARIA ROLCAR     (ALMACEN Y FACTURACION   1 AÑO )</a:t>
            </a:r>
          </a:p>
          <a:p>
            <a:r>
              <a:rPr lang="es-MX" dirty="0">
                <a:latin typeface="Arial" panose="020B0604020202020204" pitchFamily="34" charset="0"/>
                <a:ea typeface="Calibri" panose="020F0502020204030204" pitchFamily="34" charset="0"/>
                <a:cs typeface="Arial" panose="020B0604020202020204" pitchFamily="34" charset="0"/>
              </a:rPr>
              <a:t>METALSA   (ESPECIALISTA EN LOGISTICA </a:t>
            </a: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Apolinar Rodríguez Ramírez</a:t>
            </a:r>
          </a:p>
          <a:p>
            <a:pPr algn="ctr"/>
            <a:r>
              <a:rPr lang="es-MX" dirty="0">
                <a:latin typeface="Arial" panose="020B0604020202020204" pitchFamily="34" charset="0"/>
                <a:cs typeface="Arial" panose="020B0604020202020204" pitchFamily="34" charset="0"/>
              </a:rPr>
              <a:t>Responsable de Seguimiento y Control </a:t>
            </a:r>
          </a:p>
          <a:p>
            <a:pPr algn="ctr"/>
            <a:r>
              <a:rPr lang="es-MX" dirty="0">
                <a:latin typeface="Arial" panose="020B0604020202020204" pitchFamily="34" charset="0"/>
                <a:cs typeface="Arial" panose="020B0604020202020204" pitchFamily="34" charset="0"/>
              </a:rPr>
              <a:t>Jefe de Departamento Estatal</a:t>
            </a:r>
          </a:p>
        </p:txBody>
      </p:sp>
    </p:spTree>
    <p:extLst>
      <p:ext uri="{BB962C8B-B14F-4D97-AF65-F5344CB8AC3E}">
        <p14:creationId xmlns:p14="http://schemas.microsoft.com/office/powerpoint/2010/main" val="1482366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00792"/>
            <a:ext cx="6063794" cy="7569765"/>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22 de Marzo Saltillo, Coahuila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 Contador Público, Universidad Autónoma de Coahuila Facultad de Ciencias de la Administración</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UANE, Diplomado en administración en Salud</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Operativo/administrativo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Servicios de Salud de Coahuila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err="1">
                <a:latin typeface="Arial" panose="020B0604020202020204" pitchFamily="34" charset="0"/>
                <a:ea typeface="Calibri" panose="020F0502020204030204" pitchFamily="34" charset="0"/>
                <a:cs typeface="Arial" panose="020B0604020202020204" pitchFamily="34" charset="0"/>
              </a:rPr>
              <a:t>Hosp</a:t>
            </a:r>
            <a:r>
              <a:rPr lang="es-MX" dirty="0">
                <a:latin typeface="Arial" panose="020B0604020202020204" pitchFamily="34" charset="0"/>
                <a:ea typeface="Calibri" panose="020F0502020204030204" pitchFamily="34" charset="0"/>
                <a:cs typeface="Arial" panose="020B0604020202020204" pitchFamily="34" charset="0"/>
              </a:rPr>
              <a:t> </a:t>
            </a:r>
            <a:r>
              <a:rPr lang="es-MX" dirty="0" err="1">
                <a:latin typeface="Arial" panose="020B0604020202020204" pitchFamily="34" charset="0"/>
                <a:ea typeface="Calibri" panose="020F0502020204030204" pitchFamily="34" charset="0"/>
                <a:cs typeface="Arial" panose="020B0604020202020204" pitchFamily="34" charset="0"/>
              </a:rPr>
              <a:t>Gral</a:t>
            </a:r>
            <a:r>
              <a:rPr lang="es-MX" dirty="0">
                <a:latin typeface="Arial" panose="020B0604020202020204" pitchFamily="34" charset="0"/>
                <a:ea typeface="Calibri" panose="020F0502020204030204" pitchFamily="34" charset="0"/>
                <a:cs typeface="Arial" panose="020B0604020202020204" pitchFamily="34" charset="0"/>
              </a:rPr>
              <a:t>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Encargada de plataformas federales</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Laura Araceli Ramírez Pérez</a:t>
            </a:r>
          </a:p>
          <a:p>
            <a:pPr algn="ctr"/>
            <a:r>
              <a:rPr lang="es-MX" dirty="0">
                <a:latin typeface="Arial" panose="020B0604020202020204" pitchFamily="34" charset="0"/>
                <a:cs typeface="Arial" panose="020B0604020202020204" pitchFamily="34" charset="0"/>
              </a:rPr>
              <a:t>Seguimiento y Control </a:t>
            </a:r>
          </a:p>
          <a:p>
            <a:pPr algn="ctr"/>
            <a:r>
              <a:rPr lang="es-MX" dirty="0">
                <a:latin typeface="Arial" panose="020B0604020202020204" pitchFamily="34" charset="0"/>
                <a:cs typeface="Arial" panose="020B0604020202020204" pitchFamily="34" charset="0"/>
              </a:rPr>
              <a:t>Promotor en Salud</a:t>
            </a:r>
          </a:p>
        </p:txBody>
      </p:sp>
    </p:spTree>
    <p:extLst>
      <p:ext uri="{BB962C8B-B14F-4D97-AF65-F5344CB8AC3E}">
        <p14:creationId xmlns:p14="http://schemas.microsoft.com/office/powerpoint/2010/main" val="382199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98741" y="2123921"/>
            <a:ext cx="6401142" cy="8846140"/>
          </a:xfrm>
          <a:prstGeom prst="rect">
            <a:avLst/>
          </a:prstGeom>
          <a:noFill/>
        </p:spPr>
        <p:txBody>
          <a:bodyPr wrap="square" rtlCol="0">
            <a:spAutoFit/>
          </a:bodyPr>
          <a:lstStyle/>
          <a:p>
            <a:pPr>
              <a:lnSpc>
                <a:spcPct val="115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marL="180340" marR="3847465" algn="just">
              <a:lnSpc>
                <a:spcPct val="115000"/>
              </a:lnSpc>
              <a:spcBef>
                <a:spcPts val="20"/>
              </a:spcBef>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Licenciada en Informática</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R="3152140"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Instituto Tecnológico de Saltillo</a:t>
            </a:r>
            <a:endParaRPr lang="es-MX"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Diplomado Presupuesto Basado en Resultados</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80340">
              <a:lnSpc>
                <a:spcPts val="12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Auditoría Superior del Estado</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80340">
              <a:lnSpc>
                <a:spcPts val="12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t>
            </a:r>
            <a:endParaRPr lang="es-MX"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Experiencia Laboral: Puesto de los últimos 3 Empleos (indicar cargo y lugar)</a:t>
            </a:r>
          </a:p>
          <a:p>
            <a:pPr marL="152400" marR="4414520"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Supervisor</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444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Subdirección de Evaluación y Seguimiento</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444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444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Auxiliar de Recursos Humanos</a:t>
            </a:r>
            <a:endParaRPr lang="es-MX" dirty="0">
              <a:effectLst/>
              <a:latin typeface="Arial" panose="020B0604020202020204" pitchFamily="34" charset="0"/>
              <a:ea typeface="Calibri" panose="020F0502020204030204" pitchFamily="34" charset="0"/>
              <a:cs typeface="Arial" panose="020B0604020202020204" pitchFamily="34" charset="0"/>
            </a:endParaRPr>
          </a:p>
          <a:p>
            <a:pPr algn="just">
              <a:lnSpc>
                <a:spcPts val="1200"/>
              </a:lnSpc>
              <a:spcBef>
                <a:spcPts val="60"/>
              </a:spcBef>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     </a:t>
            </a:r>
            <a:r>
              <a:rPr lang="es-MX" dirty="0">
                <a:effectLst/>
                <a:latin typeface="Arial" panose="020B0604020202020204" pitchFamily="34" charset="0"/>
                <a:ea typeface="Arial" panose="020B0604020202020204" pitchFamily="34" charset="0"/>
                <a:cs typeface="Arial" panose="020B0604020202020204" pitchFamily="34" charset="0"/>
              </a:rPr>
              <a:t>Laboratorio Estatal de Salud Pública </a:t>
            </a:r>
            <a:endParaRPr lang="es-MX" dirty="0">
              <a:effectLst/>
              <a:latin typeface="Arial" panose="020B0604020202020204" pitchFamily="34" charset="0"/>
              <a:ea typeface="Calibri" panose="020F0502020204030204" pitchFamily="34" charset="0"/>
              <a:cs typeface="Arial" panose="020B0604020202020204" pitchFamily="34" charset="0"/>
            </a:endParaRPr>
          </a:p>
          <a:p>
            <a:pPr algn="just">
              <a:lnSpc>
                <a:spcPts val="1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a:t>
            </a:r>
            <a:endParaRPr lang="es-MX" dirty="0">
              <a:effectLst/>
              <a:latin typeface="Arial" panose="020B0604020202020204" pitchFamily="34" charset="0"/>
              <a:ea typeface="Calibri" panose="020F0502020204030204" pitchFamily="34" charset="0"/>
              <a:cs typeface="Arial" panose="020B0604020202020204" pitchFamily="34" charset="0"/>
            </a:endParaRPr>
          </a:p>
          <a:p>
            <a:pPr algn="just">
              <a:lnSpc>
                <a:spcPts val="1000"/>
              </a:lnSpc>
              <a:spcAft>
                <a:spcPts val="1000"/>
              </a:spcAft>
            </a:pPr>
            <a:r>
              <a:rPr lang="es-MX" dirty="0">
                <a:effectLst/>
                <a:latin typeface="Arial" panose="020B0604020202020204" pitchFamily="34" charset="0"/>
                <a:ea typeface="Calibri" panose="020F0502020204030204" pitchFamily="34" charset="0"/>
                <a:cs typeface="Arial" panose="020B0604020202020204" pitchFamily="34" charset="0"/>
              </a:rPr>
              <a:t> </a:t>
            </a:r>
          </a:p>
          <a:p>
            <a:pPr algn="just">
              <a:lnSpc>
                <a:spcPts val="1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     Jefe del Departamento de Control Presupuestal</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L="152400" marR="2540635" algn="just">
              <a:lnSpc>
                <a:spcPct val="115000"/>
              </a:lnSpc>
              <a:spcAft>
                <a:spcPts val="1000"/>
              </a:spcAft>
            </a:pPr>
            <a:r>
              <a:rPr lang="es-MX" dirty="0">
                <a:effectLst/>
                <a:latin typeface="Arial" panose="020B0604020202020204" pitchFamily="34" charset="0"/>
                <a:ea typeface="Arial" panose="020B0604020202020204" pitchFamily="34" charset="0"/>
                <a:cs typeface="Arial" panose="020B0604020202020204" pitchFamily="34" charset="0"/>
              </a:rPr>
              <a:t>Oficina Central, Subdirección de Finanzas</a:t>
            </a:r>
            <a:endParaRPr lang="es-MX" dirty="0">
              <a:effectLst/>
              <a:latin typeface="Arial" panose="020B0604020202020204" pitchFamily="34" charset="0"/>
              <a:ea typeface="Calibri" panose="020F0502020204030204" pitchFamily="34" charset="0"/>
              <a:cs typeface="Arial" panose="020B0604020202020204" pitchFamily="34" charset="0"/>
            </a:endParaRPr>
          </a:p>
          <a:p>
            <a:pPr marR="1894205" algn="just">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p>
          <a:p>
            <a:endParaRPr lang="es-MX" sz="1801"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646459"/>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Lorena Borrego Epifanio</a:t>
            </a:r>
          </a:p>
          <a:p>
            <a:pPr algn="ctr"/>
            <a:r>
              <a:rPr lang="es-MX" dirty="0">
                <a:latin typeface="Arial" panose="020B0604020202020204" pitchFamily="34" charset="0"/>
                <a:cs typeface="Arial" panose="020B0604020202020204" pitchFamily="34" charset="0"/>
              </a:rPr>
              <a:t>Jefe del Departamento de Estadística e Información </a:t>
            </a:r>
          </a:p>
        </p:txBody>
      </p:sp>
    </p:spTree>
    <p:extLst>
      <p:ext uri="{BB962C8B-B14F-4D97-AF65-F5344CB8AC3E}">
        <p14:creationId xmlns:p14="http://schemas.microsoft.com/office/powerpoint/2010/main" val="99026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438150" y="2712605"/>
            <a:ext cx="5872979" cy="5526128"/>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26 de Agosto - Saltillo Coahuila</a:t>
            </a:r>
          </a:p>
          <a:p>
            <a:pPr>
              <a:lnSpc>
                <a:spcPct val="115000"/>
              </a:lnSpc>
              <a:spcAft>
                <a:spcPts val="1000"/>
              </a:spcAft>
            </a:pP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Carrera comercial en la academia comercial Isaac Pitman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marL="342908" indent="-342908">
              <a:lnSpc>
                <a:spcPct val="115000"/>
              </a:lnSpc>
              <a:buFont typeface="+mj-lt"/>
              <a:buAutoNum type="arabicPeriod"/>
            </a:pPr>
            <a:r>
              <a:rPr lang="es-MX" dirty="0">
                <a:latin typeface="Arial" panose="020B0604020202020204" pitchFamily="34" charset="0"/>
                <a:ea typeface="Calibri" panose="020F0502020204030204" pitchFamily="34" charset="0"/>
                <a:cs typeface="Arial" panose="020B0604020202020204" pitchFamily="34" charset="0"/>
              </a:rPr>
              <a:t>Secretaria en notaria publica</a:t>
            </a:r>
          </a:p>
          <a:p>
            <a:pPr marL="342908" indent="-342908">
              <a:lnSpc>
                <a:spcPct val="115000"/>
              </a:lnSpc>
              <a:buFont typeface="+mj-lt"/>
              <a:buAutoNum type="arabicPeriod"/>
            </a:pPr>
            <a:r>
              <a:rPr lang="es-MX" dirty="0">
                <a:latin typeface="Arial" panose="020B0604020202020204" pitchFamily="34" charset="0"/>
                <a:ea typeface="Calibri" panose="020F0502020204030204" pitchFamily="34" charset="0"/>
                <a:cs typeface="Arial" panose="020B0604020202020204" pitchFamily="34" charset="0"/>
              </a:rPr>
              <a:t>Secretaria en Constructora</a:t>
            </a:r>
          </a:p>
          <a:p>
            <a:pPr marL="342908" indent="-342908">
              <a:lnSpc>
                <a:spcPct val="115000"/>
              </a:lnSpc>
              <a:spcAft>
                <a:spcPts val="1000"/>
              </a:spcAft>
              <a:buFont typeface="+mj-lt"/>
              <a:buAutoNum type="arabicPeriod"/>
            </a:pPr>
            <a:r>
              <a:rPr lang="es-MX" dirty="0">
                <a:latin typeface="Arial" panose="020B0604020202020204" pitchFamily="34" charset="0"/>
                <a:ea typeface="Calibri" panose="020F0502020204030204" pitchFamily="34" charset="0"/>
                <a:cs typeface="Arial" panose="020B0604020202020204" pitchFamily="34" charset="0"/>
              </a:rPr>
              <a:t>Secretaria en COPARMEX en la Cámara Nacional de Comercio</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Ma de la Luz Pintor Gómez</a:t>
            </a:r>
          </a:p>
          <a:p>
            <a:pPr algn="ctr"/>
            <a:r>
              <a:rPr lang="es-MX" dirty="0">
                <a:latin typeface="Arial" panose="020B0604020202020204" pitchFamily="34" charset="0"/>
                <a:cs typeface="Arial" panose="020B0604020202020204" pitchFamily="34" charset="0"/>
              </a:rPr>
              <a:t>Secretaria </a:t>
            </a:r>
          </a:p>
        </p:txBody>
      </p:sp>
    </p:spTree>
    <p:extLst>
      <p:ext uri="{BB962C8B-B14F-4D97-AF65-F5344CB8AC3E}">
        <p14:creationId xmlns:p14="http://schemas.microsoft.com/office/powerpoint/2010/main" val="154926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268082" y="2575646"/>
            <a:ext cx="6311129" cy="6547946"/>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10 de enero, Monterrey – Nuevo León</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de empresas - Universidad del Desarrollo Profesional</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Puesto de los últimos 3 Empleos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Educación – Recursos Financieros – Auxiliar administrativo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Finanzas – Contabilidad – subdirector de análisis de cuentas.</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837152"/>
          </a:xfrm>
          <a:prstGeom prst="rect">
            <a:avLst/>
          </a:prstGeom>
          <a:noFill/>
        </p:spPr>
        <p:txBody>
          <a:bodyPr wrap="square" rtlCol="0">
            <a:spAutoFit/>
          </a:bodyPr>
          <a:lstStyle/>
          <a:p>
            <a:pPr algn="ct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David Alejandro Carranza Rodríguez</a:t>
            </a:r>
          </a:p>
          <a:p>
            <a:pPr algn="ctr">
              <a:lnSpc>
                <a:spcPct val="115000"/>
              </a:lnSpc>
              <a:spcAft>
                <a:spcPts val="1000"/>
              </a:spcAft>
            </a:pPr>
            <a:r>
              <a:rPr lang="es-MX" dirty="0">
                <a:latin typeface="Arial" panose="020B0604020202020204" pitchFamily="34" charset="0"/>
                <a:cs typeface="Arial" panose="020B0604020202020204" pitchFamily="34" charset="0"/>
              </a:rPr>
              <a:t>Responsable del SINERHIAS</a:t>
            </a:r>
            <a:endParaRPr lang="es-MX"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438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80792"/>
            <a:ext cx="6352868" cy="6163226"/>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a:t>
            </a:r>
            <a:r>
              <a:rPr lang="es-MX" dirty="0">
                <a:latin typeface="Arial" panose="020B0604020202020204" pitchFamily="34" charset="0"/>
                <a:ea typeface="Calibri" panose="020F0502020204030204" pitchFamily="34" charset="0"/>
                <a:cs typeface="Arial" panose="020B0604020202020204" pitchFamily="34" charset="0"/>
              </a:rPr>
              <a:t>: 28 DE ENERO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r>
              <a:rPr lang="es-MX" dirty="0">
                <a:latin typeface="Arial" panose="020B0604020202020204" pitchFamily="34" charset="0"/>
                <a:ea typeface="Calibri" panose="020F0502020204030204" pitchFamily="34" charset="0"/>
                <a:cs typeface="Arial" panose="020B0604020202020204" pitchFamily="34" charset="0"/>
              </a:rPr>
              <a:t>CONTADOR PUBLICO (FACULTAD DE CIENCIAS DE LA ADMINISTRACION. (UNIVERSIDAD AUTONOMA DE COAHUILA) </a:t>
            </a:r>
          </a:p>
          <a:p>
            <a:pPr>
              <a:lnSpc>
                <a:spcPct val="115000"/>
              </a:lnSpc>
              <a:spcAft>
                <a:spcPts val="1000"/>
              </a:spcAft>
            </a:pP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AGRICULTURA, GANADERIA, DESARROLLO RURAL, PESCA Y ALIMENTACION. (SAGARPA SALTILLO).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PODER JUDICIAL DEL ESTADO DE COAHUILA DE ZARAGOZA.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DIEDRO INGENIERIA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Gerardo Antonio Nieto Martínez </a:t>
            </a:r>
          </a:p>
          <a:p>
            <a:pPr algn="ctr"/>
            <a:r>
              <a:rPr lang="es-MX" dirty="0">
                <a:latin typeface="Arial" panose="020B0604020202020204" pitchFamily="34" charset="0"/>
                <a:cs typeface="Arial" panose="020B0604020202020204" pitchFamily="34" charset="0"/>
              </a:rPr>
              <a:t>Responsable del SEED e IRIS Apoyo</a:t>
            </a:r>
          </a:p>
        </p:txBody>
      </p:sp>
    </p:spTree>
    <p:extLst>
      <p:ext uri="{BB962C8B-B14F-4D97-AF65-F5344CB8AC3E}">
        <p14:creationId xmlns:p14="http://schemas.microsoft.com/office/powerpoint/2010/main" val="424933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María José Arroyo </a:t>
            </a:r>
            <a:r>
              <a:rPr lang="es-ES_tradnl" sz="1801" b="1" dirty="0" err="1">
                <a:latin typeface="Arial" panose="020B0604020202020204" pitchFamily="34" charset="0"/>
                <a:cs typeface="Arial" panose="020B0604020202020204" pitchFamily="34" charset="0"/>
              </a:rPr>
              <a:t>Peart</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Jefe de la Oficina del Secretario de Salud</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2187" y="2176298"/>
            <a:ext cx="6345195" cy="9428928"/>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 : </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 Licenciada en Derecho  Instituto Tecnológico  y de Estudios Superiores de Monterrey Campus Saltillo </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 : </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r>
              <a:rPr lang="es-MX" dirty="0">
                <a:latin typeface="Arial" panose="020B0604020202020204" pitchFamily="34" charset="0"/>
                <a:ea typeface="Calibri" panose="020F0502020204030204" pitchFamily="34" charset="0"/>
                <a:cs typeface="Arial" panose="020B0604020202020204" pitchFamily="34" charset="0"/>
              </a:rPr>
              <a:t>Subdirectora del Departamento legal de la Empresa “ Farmacia Agroquímica de México S.A. DE C.V.” (2013)</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Directora de Giras y Logística Presidencia Municipal de Saltillo  (2016-2017)</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Secretaría Particular del Alcalde  Presidencia Municipal de Saltillo (2017)</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Subdirectora de Comercio, Club de Béisbol Saraperos de Saltillo (2019-2020) </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Coordinadora de proyectos COVID-19 Presidencia Municipal de Saltillo (2020-2021)</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Jefa de Oficina del Secretario de Salud del Estado de Coahuila (2023-  a la fecha)</a:t>
            </a: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Procuradora de Fondos, Banco de Alimentos de Saltillo A.C. (2018-2019)</a:t>
            </a:r>
          </a:p>
          <a:p>
            <a:pPr marL="171450" indent="-171450" algn="just">
              <a:lnSpc>
                <a:spcPct val="107000"/>
              </a:lnSpc>
              <a:spcAft>
                <a:spcPts val="800"/>
              </a:spcAft>
              <a:buFontTx/>
              <a:buChar char="-"/>
            </a:pPr>
            <a:r>
              <a:rPr lang="es-MX" dirty="0">
                <a:latin typeface="Arial" panose="020B0604020202020204" pitchFamily="34" charset="0"/>
                <a:ea typeface="Calibri" panose="020F0502020204030204" pitchFamily="34" charset="0"/>
                <a:cs typeface="Arial" panose="020B0604020202020204" pitchFamily="34" charset="0"/>
              </a:rPr>
              <a:t>Enlace interinstitucional entre la Secretaría de Salud y la Secretaría de Inclusión de Desarrollo Social (2022-2023)</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47FDE324-BCCF-4205-B764-FACF3F43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Tree>
    <p:extLst>
      <p:ext uri="{BB962C8B-B14F-4D97-AF65-F5344CB8AC3E}">
        <p14:creationId xmlns:p14="http://schemas.microsoft.com/office/powerpoint/2010/main" val="2542371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423613"/>
            <a:ext cx="6565767" cy="6990632"/>
          </a:xfrm>
          <a:prstGeom prst="rect">
            <a:avLst/>
          </a:prstGeom>
          <a:noFill/>
        </p:spPr>
        <p:txBody>
          <a:bodyPr wrap="square" rtlCol="0">
            <a:spAutoFit/>
          </a:bodyPr>
          <a:lstStyle/>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SALTILLO COAHUILA, 11 DE NOVIEMBRE.</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CONTADOR TECNICO CON ESPECIALIDAD EN IMPUESTOS EN EL COLEGIO ROBERTS</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r>
              <a:rPr lang="es-MX" b="1" dirty="0">
                <a:latin typeface="Arial" panose="020B0604020202020204" pitchFamily="34" charset="0"/>
                <a:ea typeface="Calibri" panose="020F0502020204030204" pitchFamily="34" charset="0"/>
                <a:cs typeface="Arial" panose="020B0604020202020204" pitchFamily="34" charset="0"/>
              </a:rPr>
              <a:t>Experiencia Laboral: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SERVICIOS DE SALUD DE COAHUILA </a:t>
            </a:r>
            <a:r>
              <a:rPr lang="es-MX" b="1" dirty="0">
                <a:solidFill>
                  <a:srgbClr val="548DD4"/>
                </a:solidFill>
                <a:latin typeface="Arial" panose="020B0604020202020204" pitchFamily="34" charset="0"/>
                <a:ea typeface="Calibri" panose="020F0502020204030204" pitchFamily="34" charset="0"/>
                <a:cs typeface="Arial" panose="020B0604020202020204" pitchFamily="34" charset="0"/>
              </a:rPr>
              <a:t>1</a:t>
            </a:r>
            <a:r>
              <a:rPr lang="es-MX" dirty="0">
                <a:latin typeface="Arial" panose="020B0604020202020204" pitchFamily="34" charset="0"/>
                <a:ea typeface="Calibri" panose="020F0502020204030204" pitchFamily="34" charset="0"/>
                <a:cs typeface="Arial" panose="020B0604020202020204" pitchFamily="34" charset="0"/>
              </a:rPr>
              <a:t>) DEPARTAMENTO DE FINANZAS REVISION DE PROVEEDORES E INFORMES PRESUPUESTALES DE LAS 8 JURISDICCIONES (19 AÑOS).  </a:t>
            </a:r>
            <a:r>
              <a:rPr lang="es-MX" b="1" dirty="0">
                <a:solidFill>
                  <a:srgbClr val="548DD4"/>
                </a:solidFill>
                <a:latin typeface="Arial" panose="020B0604020202020204" pitchFamily="34" charset="0"/>
                <a:ea typeface="Calibri" panose="020F0502020204030204" pitchFamily="34" charset="0"/>
                <a:cs typeface="Arial" panose="020B0604020202020204" pitchFamily="34" charset="0"/>
              </a:rPr>
              <a:t>2</a:t>
            </a:r>
            <a:r>
              <a:rPr lang="es-MX" dirty="0">
                <a:latin typeface="Arial" panose="020B0604020202020204" pitchFamily="34" charset="0"/>
                <a:ea typeface="Calibri" panose="020F0502020204030204" pitchFamily="34" charset="0"/>
                <a:cs typeface="Arial" panose="020B0604020202020204" pitchFamily="34" charset="0"/>
              </a:rPr>
              <a:t>) JURISDICCION SANITARIA 8 AREA DE ESTADISTICA RESPONSABLE DEL SUBSISTEMA DEL SINAC JURISDICCIONAL (4 AÑOS). </a:t>
            </a:r>
            <a:r>
              <a:rPr lang="es-MX" b="1" dirty="0">
                <a:solidFill>
                  <a:srgbClr val="548DD4"/>
                </a:solidFill>
                <a:latin typeface="Arial" panose="020B0604020202020204" pitchFamily="34" charset="0"/>
                <a:ea typeface="Calibri" panose="020F0502020204030204" pitchFamily="34" charset="0"/>
                <a:cs typeface="Arial" panose="020B0604020202020204" pitchFamily="34" charset="0"/>
              </a:rPr>
              <a:t>3</a:t>
            </a:r>
            <a:r>
              <a:rPr lang="es-MX" dirty="0">
                <a:latin typeface="Arial" panose="020B0604020202020204" pitchFamily="34" charset="0"/>
                <a:ea typeface="Calibri" panose="020F0502020204030204" pitchFamily="34" charset="0"/>
                <a:cs typeface="Arial" panose="020B0604020202020204" pitchFamily="34" charset="0"/>
              </a:rPr>
              <a:t>) DEPARTAMENTO DE ESTADISTICA RESPONSABLE DE LOS SUBSISTEMAS DEL SINBA SIS Y </a:t>
            </a:r>
            <a:r>
              <a:rPr lang="es-MX" u="sng" dirty="0">
                <a:latin typeface="Arial" panose="020B0604020202020204" pitchFamily="34" charset="0"/>
                <a:ea typeface="Calibri" panose="020F0502020204030204" pitchFamily="34" charset="0"/>
                <a:cs typeface="Arial" panose="020B0604020202020204" pitchFamily="34" charset="0"/>
              </a:rPr>
              <a:t>SINBA</a:t>
            </a:r>
            <a:r>
              <a:rPr lang="es-MX" dirty="0">
                <a:latin typeface="Arial" panose="020B0604020202020204" pitchFamily="34" charset="0"/>
                <a:ea typeface="Calibri" panose="020F0502020204030204" pitchFamily="34" charset="0"/>
                <a:cs typeface="Arial" panose="020B0604020202020204" pitchFamily="34" charset="0"/>
              </a:rPr>
              <a:t> </a:t>
            </a:r>
            <a:r>
              <a:rPr lang="es-MX" u="sng" dirty="0">
                <a:latin typeface="Arial" panose="020B0604020202020204" pitchFamily="34" charset="0"/>
                <a:ea typeface="Calibri" panose="020F0502020204030204" pitchFamily="34" charset="0"/>
                <a:cs typeface="Arial" panose="020B0604020202020204" pitchFamily="34" charset="0"/>
              </a:rPr>
              <a:t>SEUL-LESIONES</a:t>
            </a:r>
            <a:r>
              <a:rPr lang="es-MX" dirty="0">
                <a:latin typeface="Arial" panose="020B0604020202020204" pitchFamily="34" charset="0"/>
                <a:ea typeface="Calibri" panose="020F0502020204030204" pitchFamily="34" charset="0"/>
                <a:cs typeface="Arial" panose="020B0604020202020204" pitchFamily="34" charset="0"/>
              </a:rPr>
              <a:t> ESTATAL (</a:t>
            </a:r>
            <a:r>
              <a:rPr lang="es-MX" u="sng" dirty="0">
                <a:latin typeface="Arial" panose="020B0604020202020204" pitchFamily="34" charset="0"/>
                <a:ea typeface="Calibri" panose="020F0502020204030204" pitchFamily="34" charset="0"/>
                <a:cs typeface="Arial" panose="020B0604020202020204" pitchFamily="34" charset="0"/>
              </a:rPr>
              <a:t>DE ESTE ÚLTIMO YA NO SOY RESPONSABLE (SINBA SEUL-LESIONES) DESDE HACE COMO DOS MESES</a:t>
            </a:r>
            <a:r>
              <a:rPr lang="es-MX" dirty="0">
                <a:latin typeface="Arial" panose="020B0604020202020204" pitchFamily="34" charset="0"/>
                <a:ea typeface="Calibri" panose="020F0502020204030204" pitchFamily="34" charset="0"/>
                <a:cs typeface="Arial" panose="020B0604020202020204" pitchFamily="34" charset="0"/>
              </a:rPr>
              <a:t>) (10 AÑOS).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Myrna Mireya Aguirre Martínez</a:t>
            </a:r>
          </a:p>
          <a:p>
            <a:pPr algn="ctr"/>
            <a:r>
              <a:rPr lang="es-MX" dirty="0">
                <a:latin typeface="Arial" panose="020B0604020202020204" pitchFamily="34" charset="0"/>
                <a:cs typeface="Arial" panose="020B0604020202020204" pitchFamily="34" charset="0"/>
              </a:rPr>
              <a:t>Responsable del SIS, Lesiones y Causas de Violencia</a:t>
            </a:r>
          </a:p>
        </p:txBody>
      </p:sp>
    </p:spTree>
    <p:extLst>
      <p:ext uri="{BB962C8B-B14F-4D97-AF65-F5344CB8AC3E}">
        <p14:creationId xmlns:p14="http://schemas.microsoft.com/office/powerpoint/2010/main" val="156044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391750" y="2680835"/>
            <a:ext cx="6063794" cy="5464060"/>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a:t>
            </a:r>
            <a:r>
              <a:rPr lang="es-MX" dirty="0">
                <a:latin typeface="Arial" panose="020B0604020202020204" pitchFamily="34" charset="0"/>
                <a:ea typeface="Calibri" panose="020F0502020204030204" pitchFamily="34" charset="0"/>
                <a:cs typeface="Arial" panose="020B0604020202020204" pitchFamily="34" charset="0"/>
              </a:rPr>
              <a:t>: 17 Junio Saltillo Coahuila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Enfermera General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Instituto de Enfermería de Saltillo A.C.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APSI SA DE CV   Apoyo Administrativo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SECRETARIA DE SALUD DE COAHUILA    Apoyo Administrativo</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Virginia Adriana Alvarado Cantú</a:t>
            </a:r>
          </a:p>
          <a:p>
            <a:pPr algn="ctr"/>
            <a:r>
              <a:rPr lang="es-MX" dirty="0">
                <a:latin typeface="Arial" panose="020B0604020202020204" pitchFamily="34" charset="0"/>
                <a:cs typeface="Arial" panose="020B0604020202020204" pitchFamily="34" charset="0"/>
              </a:rPr>
              <a:t>Responsable del SINBA, SEUL </a:t>
            </a:r>
          </a:p>
        </p:txBody>
      </p:sp>
    </p:spTree>
    <p:extLst>
      <p:ext uri="{BB962C8B-B14F-4D97-AF65-F5344CB8AC3E}">
        <p14:creationId xmlns:p14="http://schemas.microsoft.com/office/powerpoint/2010/main" val="37559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253025"/>
            <a:ext cx="6721681" cy="7685950"/>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br>
              <a:rPr lang="es-MX" dirty="0">
                <a:latin typeface="Arial" panose="020B0604020202020204" pitchFamily="34" charset="0"/>
                <a:ea typeface="Calibri" panose="020F0502020204030204" pitchFamily="34" charset="0"/>
                <a:cs typeface="Arial" panose="020B0604020202020204" pitchFamily="34" charset="0"/>
              </a:rPr>
            </a:br>
            <a:r>
              <a:rPr lang="es-MX" dirty="0">
                <a:latin typeface="Arial" panose="020B0604020202020204" pitchFamily="34" charset="0"/>
                <a:ea typeface="Calibri" panose="020F0502020204030204" pitchFamily="34" charset="0"/>
                <a:cs typeface="Arial" panose="020B0604020202020204" pitchFamily="34" charset="0"/>
              </a:rPr>
              <a:t>Nació el 2 de febrero en Monterrey, Nuevo León</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br>
              <a:rPr lang="es-MX" dirty="0">
                <a:latin typeface="Arial" panose="020B0604020202020204" pitchFamily="34" charset="0"/>
                <a:ea typeface="Calibri" panose="020F0502020204030204" pitchFamily="34" charset="0"/>
                <a:cs typeface="Arial" panose="020B0604020202020204" pitchFamily="34" charset="0"/>
              </a:rPr>
            </a:br>
            <a:r>
              <a:rPr lang="es-MX" dirty="0">
                <a:latin typeface="Arial" panose="020B0604020202020204" pitchFamily="34" charset="0"/>
                <a:ea typeface="Calibri" panose="020F0502020204030204" pitchFamily="34" charset="0"/>
                <a:cs typeface="Arial" panose="020B0604020202020204" pitchFamily="34" charset="0"/>
              </a:rPr>
              <a:t>ISC, Facultad de Sistemas de la Universidad Autónoma de Coahuila.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Realizó el Diplomado ¿Cómo desarrollar un sistema experto?, Ingeniería del Conocimiento e Introducción a los Sistemas Expertos, los tres impartidos por el</a:t>
            </a:r>
            <a:br>
              <a:rPr lang="es-MX" dirty="0">
                <a:latin typeface="Arial" panose="020B0604020202020204" pitchFamily="34" charset="0"/>
                <a:ea typeface="Calibri" panose="020F0502020204030204" pitchFamily="34" charset="0"/>
                <a:cs typeface="Arial" panose="020B0604020202020204" pitchFamily="34" charset="0"/>
              </a:rPr>
            </a:br>
            <a:r>
              <a:rPr lang="es-MX" dirty="0">
                <a:latin typeface="Arial" panose="020B0604020202020204" pitchFamily="34" charset="0"/>
                <a:ea typeface="Calibri" panose="020F0502020204030204" pitchFamily="34" charset="0"/>
                <a:cs typeface="Arial" panose="020B0604020202020204" pitchFamily="34" charset="0"/>
              </a:rPr>
              <a:t>Instituto Tecnológico y de Estudios Superiores de Monterrey, campus Monterrey, Nuevo León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Curso: Diseño por computadora CNC corte laser, código-G impartido por la empresa </a:t>
            </a:r>
            <a:r>
              <a:rPr lang="es-MX" dirty="0" err="1">
                <a:latin typeface="Arial" panose="020B0604020202020204" pitchFamily="34" charset="0"/>
                <a:ea typeface="Calibri" panose="020F0502020204030204" pitchFamily="34" charset="0"/>
                <a:cs typeface="Arial" panose="020B0604020202020204" pitchFamily="34" charset="0"/>
              </a:rPr>
              <a:t>Bystronic</a:t>
            </a:r>
            <a:r>
              <a:rPr lang="es-MX" dirty="0">
                <a:latin typeface="Arial" panose="020B0604020202020204" pitchFamily="34" charset="0"/>
                <a:ea typeface="Calibri" panose="020F0502020204030204" pitchFamily="34" charset="0"/>
                <a:cs typeface="Arial" panose="020B0604020202020204" pitchFamily="34" charset="0"/>
              </a:rPr>
              <a:t> Laser AC, New York USA.</a:t>
            </a:r>
            <a:endParaRPr lang="es-MX" b="1"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Se desempeñó como Jefe de Área Tecnológica y Almacén en la empresa </a:t>
            </a:r>
            <a:r>
              <a:rPr lang="es-MX" dirty="0" err="1">
                <a:latin typeface="Arial" panose="020B0604020202020204" pitchFamily="34" charset="0"/>
                <a:ea typeface="Calibri" panose="020F0502020204030204" pitchFamily="34" charset="0"/>
                <a:cs typeface="Arial" panose="020B0604020202020204" pitchFamily="34" charset="0"/>
              </a:rPr>
              <a:t>Sysco</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Gerente de Sistemas en </a:t>
            </a:r>
            <a:r>
              <a:rPr lang="es-MX" dirty="0" err="1">
                <a:latin typeface="Arial" panose="020B0604020202020204" pitchFamily="34" charset="0"/>
                <a:ea typeface="Calibri" panose="020F0502020204030204" pitchFamily="34" charset="0"/>
                <a:cs typeface="Arial" panose="020B0604020202020204" pitchFamily="34" charset="0"/>
              </a:rPr>
              <a:t>Digitrón</a:t>
            </a:r>
            <a:r>
              <a:rPr lang="es-MX" dirty="0">
                <a:latin typeface="Arial" panose="020B0604020202020204" pitchFamily="34" charset="0"/>
                <a:ea typeface="Calibri" panose="020F0502020204030204" pitchFamily="34" charset="0"/>
                <a:cs typeface="Arial" panose="020B0604020202020204" pitchFamily="34" charset="0"/>
              </a:rPr>
              <a:t> </a:t>
            </a:r>
            <a:r>
              <a:rPr lang="es-MX" dirty="0" err="1">
                <a:latin typeface="Arial" panose="020B0604020202020204" pitchFamily="34" charset="0"/>
                <a:ea typeface="Calibri" panose="020F0502020204030204" pitchFamily="34" charset="0"/>
                <a:cs typeface="Arial" panose="020B0604020202020204" pitchFamily="34" charset="0"/>
              </a:rPr>
              <a:t>S.A.de</a:t>
            </a:r>
            <a:r>
              <a:rPr lang="es-MX" dirty="0">
                <a:latin typeface="Arial" panose="020B0604020202020204" pitchFamily="34" charset="0"/>
                <a:ea typeface="Calibri" panose="020F0502020204030204" pitchFamily="34" charset="0"/>
                <a:cs typeface="Arial" panose="020B0604020202020204" pitchFamily="34" charset="0"/>
              </a:rPr>
              <a:t> C.V.,</a:t>
            </a:r>
          </a:p>
          <a:p>
            <a:pPr>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Jefe de Sistemas en la empresa Metales y Aleaciones Especiales S.A. de C.V.,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88"/>
            <a:ext cx="5528561"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Francisco Gerardo Canales Rivera</a:t>
            </a:r>
          </a:p>
          <a:p>
            <a:pPr algn="ctr"/>
            <a:r>
              <a:rPr lang="es-MX" dirty="0">
                <a:latin typeface="Arial" panose="020B0604020202020204" pitchFamily="34" charset="0"/>
                <a:cs typeface="Arial" panose="020B0604020202020204" pitchFamily="34" charset="0"/>
              </a:rPr>
              <a:t>Jefe del Departamento de Tecnologías de la Información</a:t>
            </a:r>
          </a:p>
        </p:txBody>
      </p:sp>
    </p:spTree>
    <p:extLst>
      <p:ext uri="{BB962C8B-B14F-4D97-AF65-F5344CB8AC3E}">
        <p14:creationId xmlns:p14="http://schemas.microsoft.com/office/powerpoint/2010/main" val="328417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391750" y="2757900"/>
            <a:ext cx="6063794" cy="2475037"/>
          </a:xfrm>
          <a:prstGeom prst="rect">
            <a:avLst/>
          </a:prstGeom>
          <a:noFill/>
        </p:spPr>
        <p:txBody>
          <a:bodyPr wrap="square" rtlCol="0">
            <a:spAutoFit/>
          </a:bodyPr>
          <a:lstStyle/>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16 de Julio, Saltillo Coahuila</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err="1">
                <a:latin typeface="Arial" panose="020B0604020202020204" pitchFamily="34" charset="0"/>
                <a:ea typeface="Calibri" panose="020F0502020204030204" pitchFamily="34" charset="0"/>
                <a:cs typeface="Arial" panose="020B0604020202020204" pitchFamily="34" charset="0"/>
              </a:rPr>
              <a:t>Ing</a:t>
            </a:r>
            <a:r>
              <a:rPr lang="es-MX" dirty="0">
                <a:latin typeface="Arial" panose="020B0604020202020204" pitchFamily="34" charset="0"/>
                <a:ea typeface="Calibri" panose="020F0502020204030204" pitchFamily="34" charset="0"/>
                <a:cs typeface="Arial" panose="020B0604020202020204" pitchFamily="34" charset="0"/>
              </a:rPr>
              <a:t> en Sistemas Computacionales, Instituto Tecnológico de Saltillo</a:t>
            </a:r>
          </a:p>
          <a:p>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Cesar Alejandro Torres Guillermo</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139071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519006" y="2657779"/>
            <a:ext cx="5205922" cy="3101875"/>
          </a:xfrm>
          <a:prstGeom prst="rect">
            <a:avLst/>
          </a:prstGeom>
          <a:noFill/>
        </p:spPr>
        <p:txBody>
          <a:bodyPr wrap="square" rtlCol="0">
            <a:spAutoFit/>
          </a:bodyPr>
          <a:lstStyle/>
          <a:p>
            <a:pPr>
              <a:lnSpc>
                <a:spcPct val="115000"/>
              </a:lnSpc>
              <a:spcAft>
                <a:spcPts val="1000"/>
              </a:spcAft>
            </a:pPr>
            <a:r>
              <a:rPr lang="es-MX" dirty="0">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r>
              <a:rPr lang="es-MX" dirty="0">
                <a:latin typeface="Arial" panose="020B0604020202020204" pitchFamily="34" charset="0"/>
                <a:ea typeface="Calibri" panose="020F0502020204030204" pitchFamily="34" charset="0"/>
                <a:cs typeface="Arial" panose="020B0604020202020204" pitchFamily="34" charset="0"/>
              </a:rPr>
              <a:t>29 mayo 1973, Saltillo, </a:t>
            </a:r>
            <a:r>
              <a:rPr lang="es-MX" dirty="0" err="1">
                <a:latin typeface="Arial" panose="020B0604020202020204" pitchFamily="34" charset="0"/>
                <a:ea typeface="Calibri" panose="020F0502020204030204" pitchFamily="34" charset="0"/>
                <a:cs typeface="Arial" panose="020B0604020202020204" pitchFamily="34" charset="0"/>
              </a:rPr>
              <a:t>coahuila</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Universidad trunca, </a:t>
            </a:r>
            <a:r>
              <a:rPr lang="es-MX" dirty="0" err="1">
                <a:latin typeface="Arial" panose="020B0604020202020204" pitchFamily="34" charset="0"/>
                <a:ea typeface="Calibri" panose="020F0502020204030204" pitchFamily="34" charset="0"/>
                <a:cs typeface="Arial" panose="020B0604020202020204" pitchFamily="34" charset="0"/>
              </a:rPr>
              <a:t>UadC</a:t>
            </a:r>
            <a:r>
              <a:rPr lang="es-MX" dirty="0">
                <a:latin typeface="Arial" panose="020B0604020202020204" pitchFamily="34" charset="0"/>
                <a:ea typeface="Calibri" panose="020F0502020204030204" pitchFamily="34" charset="0"/>
                <a:cs typeface="Arial" panose="020B0604020202020204" pitchFamily="34" charset="0"/>
              </a:rPr>
              <a:t> facultad de sistemas</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Gerardo Olivas Berlanga</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1053737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187" y="1897414"/>
            <a:ext cx="6677712" cy="8397171"/>
          </a:xfrm>
          <a:prstGeom prst="rect">
            <a:avLst/>
          </a:prstGeom>
          <a:noFill/>
        </p:spPr>
        <p:txBody>
          <a:bodyPr wrap="square" rtlCol="0">
            <a:spAutoFit/>
          </a:bodyPr>
          <a:lstStyle/>
          <a:p>
            <a:pPr>
              <a:lnSpc>
                <a:spcPct val="115000"/>
              </a:lnSpc>
              <a:spcAft>
                <a:spcPts val="1000"/>
              </a:spcAft>
            </a:pPr>
            <a:r>
              <a:rPr lang="es-MX" dirty="0">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r>
              <a:rPr lang="es-MX" dirty="0">
                <a:latin typeface="Arial" panose="020B0604020202020204" pitchFamily="34" charset="0"/>
                <a:ea typeface="Calibri" panose="020F0502020204030204" pitchFamily="34" charset="0"/>
                <a:cs typeface="Arial" panose="020B0604020202020204" pitchFamily="34" charset="0"/>
              </a:rPr>
              <a:t>15 DE OCTUBRE SALTILLO, COAHUILA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TECNICO PROFESIONAL  ECONOMICO ADMINISTRATIVO – CETis 48</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indicar el lugar de expedición del título  </a:t>
            </a:r>
          </a:p>
          <a:p>
            <a:pPr marL="449590">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PROGRAMADOR ANALISTA- (INSTITUTO TECNOLOGICO DE COMPUTACION ELECTRONICA DEL NORTE)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SOPORTE TECNICO EN INFORMATICA, SECRETARIA DE SALUD SALTILLO COAHUILA</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Jesús Corral Martínez</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1880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124132" y="2123797"/>
            <a:ext cx="6267988" cy="7503593"/>
          </a:xfrm>
          <a:prstGeom prst="rect">
            <a:avLst/>
          </a:prstGeom>
          <a:noFill/>
        </p:spPr>
        <p:txBody>
          <a:bodyPr wrap="square" rtlCol="0">
            <a:spAutoFit/>
          </a:bodyPr>
          <a:lstStyle/>
          <a:p>
            <a:pPr>
              <a:lnSpc>
                <a:spcPct val="115000"/>
              </a:lnSpc>
              <a:spcAft>
                <a:spcPts val="1000"/>
              </a:spcAft>
            </a:pPr>
            <a:r>
              <a:rPr lang="es-MX" sz="900"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sz="900"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a:t>
            </a:r>
            <a:r>
              <a:rPr lang="es-MX" dirty="0">
                <a:latin typeface="Arial" panose="020B0604020202020204" pitchFamily="34" charset="0"/>
                <a:ea typeface="Calibri" panose="020F0502020204030204" pitchFamily="34" charset="0"/>
                <a:cs typeface="Arial" panose="020B0604020202020204" pitchFamily="34" charset="0"/>
              </a:rPr>
              <a:t>: 03 DE OCTUBRE, Monclova, Coahuila.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INESAP, (INSTITUTO NACIONAL DE ESTUDIOS SUPERIORES DE LA ADMINISTRACION PUBLICA) LICENCIATURA EN DERECHO BUROCRATICO JULIO DE 2012.</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a:t>
            </a:r>
            <a:r>
              <a:rPr lang="es-MX" dirty="0">
                <a:latin typeface="Arial" panose="020B0604020202020204" pitchFamily="34" charset="0"/>
                <a:ea typeface="Calibri" panose="020F0502020204030204" pitchFamily="34" charset="0"/>
                <a:cs typeface="Arial" panose="020B0604020202020204" pitchFamily="34" charset="0"/>
              </a:rPr>
              <a:t>indicar el lugar de expedición del título SALTILLO, COAHUILA MAESTRIA EN EDUCACION (UCEM).</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r>
              <a:rPr lang="es-MX" dirty="0">
                <a:latin typeface="Arial" panose="020B0604020202020204" pitchFamily="34" charset="0"/>
                <a:ea typeface="Calibri" panose="020F0502020204030204" pitchFamily="34" charset="0"/>
                <a:cs typeface="Arial" panose="020B0604020202020204" pitchFamily="34" charset="0"/>
              </a:rPr>
              <a:t>: 30 AÑOS DE SERVICIO SECRETARIA DE SALUD.</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659367" y="1250290"/>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Jesús Adrián Suárez </a:t>
            </a:r>
            <a:r>
              <a:rPr lang="es-ES_tradnl" b="1" dirty="0" err="1">
                <a:latin typeface="Arial" panose="020B0604020202020204" pitchFamily="34" charset="0"/>
                <a:cs typeface="Arial" panose="020B0604020202020204" pitchFamily="34" charset="0"/>
              </a:rPr>
              <a:t>Dominguez</a:t>
            </a:r>
            <a:endParaRPr lang="es-ES_tradnl" b="1"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308862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6" name="CuadroTexto 5">
            <a:extLst>
              <a:ext uri="{FF2B5EF4-FFF2-40B4-BE49-F238E27FC236}">
                <a16:creationId xmlns:a16="http://schemas.microsoft.com/office/drawing/2014/main" id="{B5CEBB07-9BD2-4DD8-899C-C175C84EC3C6}"/>
              </a:ext>
            </a:extLst>
          </p:cNvPr>
          <p:cNvSpPr txBox="1"/>
          <p:nvPr/>
        </p:nvSpPr>
        <p:spPr>
          <a:xfrm>
            <a:off x="90518" y="1442768"/>
            <a:ext cx="6701338" cy="10533909"/>
          </a:xfrm>
          <a:prstGeom prst="rect">
            <a:avLst/>
          </a:prstGeom>
          <a:noFill/>
        </p:spPr>
        <p:txBody>
          <a:bodyPr wrap="square" rtlCol="0">
            <a:spAutoFit/>
          </a:bodyPr>
          <a:lstStyle/>
          <a:p>
            <a:pPr>
              <a:lnSpc>
                <a:spcPct val="115000"/>
              </a:lnSpc>
              <a:spcAft>
                <a:spcPts val="1000"/>
              </a:spcAft>
            </a:pP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Fecha y Lugar de Nacimiento: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06 DE ENERO. SALTILLO, COAHUILA.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Ultimo grado académico y lugar donde se cursó : </a:t>
            </a:r>
            <a:endParaRPr lang="es-MX"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INGENIERÍA EN SISTEMAS COMPUTACIONALES Y PROGRAMACIÓN.  INSTITUTO TECNOLÓGICO DE SALTILLO. SALTILLO, COAHUILA.</a:t>
            </a:r>
          </a:p>
          <a:p>
            <a:pPr>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En caso de contar con postgrados y diplomados </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ICC1 CCNA CISCO CERTIFIED NETWORK ASSOCIATE EN EL CENTRO NETEC PROFESIONALES EN TI. (2006)</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ICC2 CCNA ROUTE AND SWITCH EN EL CENTRO NETEC PROFESIONALES EN TI. (2006)</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ADVANCED ENGLISH LEVEL EN EL INSTITUTO HARMON HALL, UNIDAD SALTILLO . (2002) </a:t>
            </a:r>
          </a:p>
          <a:p>
            <a:pPr>
              <a:lnSpc>
                <a:spcPct val="115000"/>
              </a:lnSpc>
              <a:spcAft>
                <a:spcPts val="1000"/>
              </a:spcAft>
            </a:pPr>
            <a:r>
              <a:rPr lang="es-MX" b="1" dirty="0">
                <a:latin typeface="Arial" panose="020B0604020202020204" pitchFamily="34" charset="0"/>
                <a:ea typeface="Calibri" panose="020F0502020204030204" pitchFamily="34" charset="0"/>
                <a:cs typeface="Arial" panose="020B0604020202020204" pitchFamily="34" charset="0"/>
              </a:rPr>
              <a:t>Experiencia Laboral: </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INGENIERO DE TELECOMUNICACIONES Y SEGURIDAD DE REDES. SECRETARÍA DE EDUCACIÓN Y CULTURA.</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COORDINADOR ESTATAL DE TELECOMUNICACIONES. CENTRO DE CAPACITACIÓN, CÓMPUTO, CONTROL Y COMANDO DE LA SECRETARÍA DE SEGURIDAD PÚBLICA. </a:t>
            </a:r>
          </a:p>
          <a:p>
            <a:pPr algn="just">
              <a:lnSpc>
                <a:spcPct val="115000"/>
              </a:lnSpc>
              <a:spcAft>
                <a:spcPts val="1000"/>
              </a:spcAft>
            </a:pPr>
            <a:r>
              <a:rPr lang="es-MX" dirty="0">
                <a:latin typeface="Arial" panose="020B0604020202020204" pitchFamily="34" charset="0"/>
                <a:ea typeface="Calibri" panose="020F0502020204030204" pitchFamily="34" charset="0"/>
                <a:cs typeface="Arial" panose="020B0604020202020204" pitchFamily="34" charset="0"/>
              </a:rPr>
              <a:t>PROFESORA DE INGLÉS NIVEL BÁSICO – INTERMEDIO.  HARMON HALL, UNIDAD SALTILLO.</a:t>
            </a:r>
          </a:p>
          <a:p>
            <a:pPr>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MX" sz="900" dirty="0">
                <a:latin typeface="Arial" panose="020B0604020202020204" pitchFamily="34" charset="0"/>
                <a:ea typeface="Calibri" panose="020F0502020204030204" pitchFamily="34" charset="0"/>
                <a:cs typeface="Arial" panose="020B0604020202020204" pitchFamily="34" charset="0"/>
              </a:rPr>
              <a:t> </a:t>
            </a:r>
          </a:p>
          <a:p>
            <a:endParaRPr lang="es-MX" sz="9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F6C23BDA-52F8-4D4B-A454-838427513D6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172FA295-A68B-4068-8B9E-B5262DFC3B7B}"/>
              </a:ext>
            </a:extLst>
          </p:cNvPr>
          <p:cNvSpPr txBox="1"/>
          <p:nvPr/>
        </p:nvSpPr>
        <p:spPr>
          <a:xfrm>
            <a:off x="425443" y="1023114"/>
            <a:ext cx="5528561"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Marcela Guillermo Arriaga</a:t>
            </a:r>
          </a:p>
          <a:p>
            <a:pPr algn="ctr"/>
            <a:r>
              <a:rPr lang="es-MX" dirty="0">
                <a:latin typeface="Arial" panose="020B0604020202020204" pitchFamily="34" charset="0"/>
                <a:cs typeface="Arial" panose="020B0604020202020204" pitchFamily="34" charset="0"/>
              </a:rPr>
              <a:t>Soporte Técnico </a:t>
            </a:r>
          </a:p>
        </p:txBody>
      </p:sp>
    </p:spTree>
    <p:extLst>
      <p:ext uri="{BB962C8B-B14F-4D97-AF65-F5344CB8AC3E}">
        <p14:creationId xmlns:p14="http://schemas.microsoft.com/office/powerpoint/2010/main" val="2809568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532740" cy="923458"/>
          </a:xfrm>
          <a:prstGeom prst="rect">
            <a:avLst/>
          </a:prstGeom>
          <a:noFill/>
        </p:spPr>
        <p:txBody>
          <a:bodyPr wrap="square" rtlCol="0">
            <a:spAutoFit/>
          </a:bodyPr>
          <a:lstStyle/>
          <a:p>
            <a:pPr algn="ctr"/>
            <a:r>
              <a:rPr lang="es-ES_tradnl" b="1" dirty="0">
                <a:solidFill>
                  <a:srgbClr val="000000"/>
                </a:solidFill>
                <a:latin typeface="Arial" panose="020B0604020202020204" pitchFamily="34" charset="0"/>
                <a:ea typeface="Times New Roman" panose="02020603050405020304" pitchFamily="18" charset="0"/>
              </a:rPr>
              <a:t>C.P. Beatriz Adriana Contreras Martínez</a:t>
            </a:r>
            <a:endParaRPr lang="es-MX" dirty="0">
              <a:latin typeface="Times New Roman" panose="02020603050405020304" pitchFamily="18" charset="0"/>
              <a:ea typeface="Times New Roman" panose="02020603050405020304" pitchFamily="18" charset="0"/>
            </a:endParaRPr>
          </a:p>
          <a:p>
            <a:pPr algn="ctr"/>
            <a:r>
              <a:rPr lang="es-MX" dirty="0">
                <a:solidFill>
                  <a:srgbClr val="000000"/>
                </a:solidFill>
                <a:latin typeface="Arial" panose="020B0604020202020204" pitchFamily="34" charset="0"/>
                <a:ea typeface="Times New Roman" panose="02020603050405020304" pitchFamily="18" charset="0"/>
              </a:rPr>
              <a:t>Titular del Órgano Interno de Control</a:t>
            </a:r>
            <a:endParaRPr lang="es-MX" dirty="0">
              <a:latin typeface="Times New Roman" panose="02020603050405020304" pitchFamily="18" charset="0"/>
              <a:ea typeface="Times New Roman" panose="02020603050405020304" pitchFamily="18"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496904"/>
            <a:ext cx="6547641" cy="8359148"/>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6000"/>
              </a:lnSpc>
              <a:spcAft>
                <a:spcPts val="800"/>
              </a:spcAft>
            </a:pPr>
            <a:r>
              <a:rPr lang="es-MX" dirty="0">
                <a:solidFill>
                  <a:srgbClr val="000000"/>
                </a:solidFill>
                <a:latin typeface="Arial" panose="020B0604020202020204" pitchFamily="34" charset="0"/>
                <a:ea typeface="Calibri" panose="020F0502020204030204" pitchFamily="34" charset="0"/>
              </a:rPr>
              <a:t>Licenciatura en Contaduría Pública de la Universidad Autónoma de Coahuila.</a:t>
            </a:r>
            <a:endParaRPr lang="es-MX" dirty="0">
              <a:latin typeface="Times New Roman" panose="02020603050405020304" pitchFamily="18" charset="0"/>
              <a:ea typeface="Times New Roman" panose="02020603050405020304" pitchFamily="18"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Auditor, Despacho Reyes Barrios.</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Auditor, Secretaría de Infraestructura, Desarrollo Urbano y Movilidad (SIDUM)</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Auditor de fiscalización, Secretaría de Fiscalización y Rendición de Cuentas (SEFIRC)</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Coordinadora Administrativa, Instituto Coahuilense de las Mujeres.</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Contabilidad general de personas físicas y personas morales, declaraciones de impuestos, informativas, provisionales, anuales, elaboración de nóminas.</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Cursos de reformas fiscales (SAT)</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Seminario de Liderazgo</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marL="342908" indent="-342908" algn="just">
              <a:lnSpc>
                <a:spcPct val="106000"/>
              </a:lnSpc>
              <a:buFont typeface="Arial" panose="020B0604020202020204" pitchFamily="34" charset="0"/>
              <a:buChar char="•"/>
              <a:tabLst>
                <a:tab pos="457210" algn="l"/>
              </a:tabLst>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Diplomado de Contabilidad Gubernamental, Ley de Disciplina Financiera. </a:t>
            </a:r>
            <a:endParaRPr lang="es-MX"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3DF7D9F3-0D15-4159-BDB9-BB685E5A178B}"/>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246853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458"/>
          </a:xfrm>
          <a:prstGeom prst="rect">
            <a:avLst/>
          </a:prstGeom>
          <a:noFill/>
        </p:spPr>
        <p:txBody>
          <a:bodyPr wrap="square" rtlCol="0">
            <a:spAutoFit/>
          </a:bodyPr>
          <a:lstStyle/>
          <a:p>
            <a:pPr algn="ctr"/>
            <a:r>
              <a:rPr lang="es-ES_tradnl" sz="1800" b="1" kern="1200" dirty="0" err="1">
                <a:solidFill>
                  <a:srgbClr val="000000"/>
                </a:solidFill>
                <a:effectLst/>
                <a:latin typeface="Arial" panose="020B0604020202020204" pitchFamily="34" charset="0"/>
                <a:ea typeface="Times New Roman" panose="02020603050405020304" pitchFamily="18" charset="0"/>
              </a:rPr>
              <a:t>Yuvia</a:t>
            </a:r>
            <a:r>
              <a:rPr lang="es-ES_tradnl" sz="1800" b="1" kern="1200" dirty="0">
                <a:solidFill>
                  <a:srgbClr val="000000"/>
                </a:solidFill>
                <a:effectLst/>
                <a:latin typeface="Arial" panose="020B0604020202020204" pitchFamily="34" charset="0"/>
                <a:ea typeface="Times New Roman" panose="02020603050405020304" pitchFamily="18" charset="0"/>
              </a:rPr>
              <a:t> </a:t>
            </a:r>
            <a:r>
              <a:rPr lang="es-ES_tradnl" sz="1800" b="1" kern="1200" dirty="0" err="1">
                <a:solidFill>
                  <a:srgbClr val="000000"/>
                </a:solidFill>
                <a:effectLst/>
                <a:latin typeface="Arial" panose="020B0604020202020204" pitchFamily="34" charset="0"/>
                <a:ea typeface="Times New Roman" panose="02020603050405020304" pitchFamily="18" charset="0"/>
              </a:rPr>
              <a:t>Midreth</a:t>
            </a:r>
            <a:r>
              <a:rPr lang="es-ES_tradnl" sz="1800" b="1" kern="1200" dirty="0">
                <a:solidFill>
                  <a:srgbClr val="000000"/>
                </a:solidFill>
                <a:effectLst/>
                <a:latin typeface="Arial" panose="020B0604020202020204" pitchFamily="34" charset="0"/>
                <a:ea typeface="Times New Roman" panose="02020603050405020304" pitchFamily="18" charset="0"/>
              </a:rPr>
              <a:t> García López</a:t>
            </a:r>
            <a:endParaRPr lang="es-MX" sz="1800" dirty="0">
              <a:effectLst/>
              <a:latin typeface="Times New Roman" panose="02020603050405020304" pitchFamily="18" charset="0"/>
              <a:ea typeface="Times New Roman" panose="02020603050405020304" pitchFamily="18" charset="0"/>
            </a:endParaRPr>
          </a:p>
          <a:p>
            <a:pPr algn="ctr"/>
            <a:r>
              <a:rPr lang="es-MX" sz="1800" kern="1200" dirty="0">
                <a:solidFill>
                  <a:srgbClr val="000000"/>
                </a:solidFill>
                <a:effectLst/>
                <a:latin typeface="Arial" panose="020B0604020202020204" pitchFamily="34" charset="0"/>
                <a:ea typeface="Times New Roman" panose="02020603050405020304" pitchFamily="18" charset="0"/>
              </a:rPr>
              <a:t>Apoyo Administrativo</a:t>
            </a:r>
            <a:endParaRPr lang="es-MX" sz="1800" dirty="0">
              <a:effectLst/>
              <a:latin typeface="Times New Roman" panose="02020603050405020304" pitchFamily="18" charset="0"/>
              <a:ea typeface="Times New Roman" panose="02020603050405020304" pitchFamily="18" charset="0"/>
            </a:endParaRP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55179" y="2296430"/>
            <a:ext cx="6547641" cy="9532610"/>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6000"/>
              </a:lnSpc>
              <a:spcAft>
                <a:spcPts val="800"/>
              </a:spcAft>
            </a:pPr>
            <a:r>
              <a:rPr lang="es-MX" kern="1200" dirty="0">
                <a:solidFill>
                  <a:srgbClr val="000000"/>
                </a:solidFill>
                <a:effectLst/>
                <a:latin typeface="Arial" panose="020B0604020202020204" pitchFamily="34" charset="0"/>
                <a:ea typeface="Calibri" panose="020F0502020204030204" pitchFamily="34" charset="0"/>
              </a:rPr>
              <a:t>Diplomado en Computación Administrativa.</a:t>
            </a:r>
            <a:endParaRPr lang="es-MX" dirty="0">
              <a:effectLst/>
              <a:latin typeface="Times New Roman" panose="02020603050405020304" pitchFamily="18" charset="0"/>
              <a:ea typeface="Times New Roman" panose="02020603050405020304" pitchFamily="18" charset="0"/>
            </a:endParaRPr>
          </a:p>
          <a:p>
            <a:pPr algn="just">
              <a:lnSpc>
                <a:spcPct val="106000"/>
              </a:lnSpc>
              <a:spcAft>
                <a:spcPts val="800"/>
              </a:spcAft>
            </a:pPr>
            <a:r>
              <a:rPr lang="es-MX" kern="1200" dirty="0">
                <a:solidFill>
                  <a:srgbClr val="000000"/>
                </a:solidFill>
                <a:effectLst/>
                <a:latin typeface="Arial" panose="020B0604020202020204" pitchFamily="34" charset="0"/>
                <a:ea typeface="Calibri" panose="020F0502020204030204" pitchFamily="34" charset="0"/>
              </a:rPr>
              <a:t>Licenciatura en Derecho, en la Universidad del Valle de México (trunca).</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Secretaria de Órgano Interno de Control de los SSCZ.</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la Subdirección de Finanzas en el Área de Contabilidad.</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el Centro de Salud Madero en el área de Archivo Clínico.</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Asistente de la Coordinación de Jurisdicciones de los SSCZ.</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Secretaria en la Dirección de Vinculación y Enlace de los SSCZ, en el área de Comunicación Social.</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la Subdirección de Recursos Humanos, en el área de Reclutamiento y Selección de Personal.</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31877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Secretaria  de la Dirección de Jurídico. </a:t>
            </a: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Cobranzas en Grúas San José.</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Apoyo Administrativo en el Instituto Estatal de Educación para Adultos (IEEA), en el área de Archivo de Acreditación</a:t>
            </a:r>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Asistente de la Dirección de Administración, en le IEEA.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Encargada de las Nominas de la Región Sureste del Coahuila, en le área de Acreditación del IEEA</a:t>
            </a:r>
            <a:r>
              <a:rPr lang="es-MX"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6000"/>
              </a:lnSpc>
              <a:spcAft>
                <a:spcPts val="800"/>
              </a:spcAft>
            </a:pPr>
            <a:r>
              <a:rPr lang="es-MX" dirty="0">
                <a:effectLst/>
                <a:latin typeface="Times New Roman" panose="02020603050405020304" pitchFamily="18" charset="0"/>
                <a:ea typeface="Times New Roman" panose="02020603050405020304" pitchFamily="18" charset="0"/>
              </a:rPr>
              <a:t> </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200897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59024" y="1252584"/>
            <a:ext cx="4397582" cy="923714"/>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Teresa Viviana Flores Segovia </a:t>
            </a:r>
          </a:p>
          <a:p>
            <a:pPr algn="ctr"/>
            <a:r>
              <a:rPr lang="es-MX" sz="1801" dirty="0">
                <a:latin typeface="Arial" panose="020B0604020202020204" pitchFamily="34" charset="0"/>
                <a:cs typeface="Arial" panose="020B0604020202020204" pitchFamily="34" charset="0"/>
              </a:rPr>
              <a:t>Secretaria del Jefe de la Oficina del       C. Secretario de Salud </a:t>
            </a:r>
          </a:p>
        </p:txBody>
      </p:sp>
      <p:pic>
        <p:nvPicPr>
          <p:cNvPr id="8" name="Imagen 7">
            <a:extLst>
              <a:ext uri="{FF2B5EF4-FFF2-40B4-BE49-F238E27FC236}">
                <a16:creationId xmlns:a16="http://schemas.microsoft.com/office/drawing/2014/main" id="{47FDE324-BCCF-4205-B764-FACF3F43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
        <p:nvSpPr>
          <p:cNvPr id="2" name="1 Rectángulo"/>
          <p:cNvSpPr/>
          <p:nvPr/>
        </p:nvSpPr>
        <p:spPr>
          <a:xfrm>
            <a:off x="190998" y="3233678"/>
            <a:ext cx="6500377" cy="4801314"/>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Formación Académica :</a:t>
            </a:r>
          </a:p>
          <a:p>
            <a:r>
              <a:rPr lang="es-MX" dirty="0">
                <a:latin typeface="Arial" panose="020B0604020202020204" pitchFamily="34" charset="0"/>
                <a:cs typeface="Arial" panose="020B0604020202020204" pitchFamily="34" charset="0"/>
              </a:rPr>
              <a:t>- Técnico Superior Universitario en Desarrollo de Negocios</a:t>
            </a:r>
          </a:p>
          <a:p>
            <a:pPr marL="171450" indent="-171450">
              <a:buFontTx/>
              <a:buChar char="-"/>
            </a:pPr>
            <a:r>
              <a:rPr lang="es-MX" dirty="0">
                <a:latin typeface="Arial" panose="020B0604020202020204" pitchFamily="34" charset="0"/>
                <a:cs typeface="Arial" panose="020B0604020202020204" pitchFamily="34" charset="0"/>
              </a:rPr>
              <a:t>Licenciada en Administración de Empresas</a:t>
            </a:r>
          </a:p>
          <a:p>
            <a:pPr marL="171450" indent="-171450">
              <a:buFontTx/>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Laboral</a:t>
            </a:r>
          </a:p>
          <a:p>
            <a:r>
              <a:rPr lang="es-MX" dirty="0">
                <a:latin typeface="Arial" panose="020B0604020202020204" pitchFamily="34" charset="0"/>
                <a:cs typeface="Arial" panose="020B0604020202020204" pitchFamily="34" charset="0"/>
              </a:rPr>
              <a:t>- Asistente administrativo departamento de contabilidad Coahuila Motors (2011-2014)</a:t>
            </a:r>
          </a:p>
          <a:p>
            <a:pPr marL="171450" indent="-171450">
              <a:buFontTx/>
              <a:buChar char="-"/>
            </a:pPr>
            <a:r>
              <a:rPr lang="es-MX" dirty="0">
                <a:latin typeface="Arial" panose="020B0604020202020204" pitchFamily="34" charset="0"/>
                <a:cs typeface="Arial" panose="020B0604020202020204" pitchFamily="34" charset="0"/>
              </a:rPr>
              <a:t>Asistente administrativo del Secretario Particular / (2014-2023)</a:t>
            </a:r>
          </a:p>
          <a:p>
            <a:pPr marL="171450" indent="-171450">
              <a:buFontTx/>
              <a:buChar char="-"/>
            </a:pPr>
            <a:r>
              <a:rPr lang="es-MX" dirty="0">
                <a:latin typeface="Arial" panose="020B0604020202020204" pitchFamily="34" charset="0"/>
                <a:cs typeface="Arial" panose="020B0604020202020204" pitchFamily="34" charset="0"/>
              </a:rPr>
              <a:t>Secretaria del Jefe de la Oficina (2024 – a la fecha)</a:t>
            </a:r>
          </a:p>
          <a:p>
            <a:pPr marL="171450" indent="-171450">
              <a:buFontTx/>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Adicional</a:t>
            </a:r>
          </a:p>
          <a:p>
            <a:r>
              <a:rPr lang="es-MX" dirty="0">
                <a:latin typeface="Arial" panose="020B0604020202020204" pitchFamily="34" charset="0"/>
                <a:cs typeface="Arial" panose="020B0604020202020204" pitchFamily="34" charset="0"/>
              </a:rPr>
              <a:t>- Experiencia en área contable</a:t>
            </a:r>
          </a:p>
          <a:p>
            <a:r>
              <a:rPr lang="es-MX" dirty="0">
                <a:latin typeface="Arial" panose="020B0604020202020204" pitchFamily="34" charset="0"/>
                <a:cs typeface="Arial" panose="020B0604020202020204" pitchFamily="34" charset="0"/>
              </a:rPr>
              <a:t>- Control de agenda</a:t>
            </a:r>
          </a:p>
          <a:p>
            <a:r>
              <a:rPr lang="es-MX" dirty="0">
                <a:latin typeface="Arial" panose="020B0604020202020204" pitchFamily="34" charset="0"/>
                <a:cs typeface="Arial" panose="020B0604020202020204" pitchFamily="34" charset="0"/>
              </a:rPr>
              <a:t>- Coordinación de eventos y/o reuniones.</a:t>
            </a:r>
          </a:p>
        </p:txBody>
      </p:sp>
    </p:spTree>
    <p:extLst>
      <p:ext uri="{BB962C8B-B14F-4D97-AF65-F5344CB8AC3E}">
        <p14:creationId xmlns:p14="http://schemas.microsoft.com/office/powerpoint/2010/main" val="3789596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458"/>
          </a:xfrm>
          <a:prstGeom prst="rect">
            <a:avLst/>
          </a:prstGeom>
          <a:noFill/>
        </p:spPr>
        <p:txBody>
          <a:bodyPr wrap="square" rtlCol="0">
            <a:spAutoFit/>
          </a:bodyPr>
          <a:lstStyle/>
          <a:p>
            <a:pPr algn="ctr"/>
            <a:r>
              <a:rPr lang="es-ES_tradnl" b="1" dirty="0">
                <a:solidFill>
                  <a:srgbClr val="000000"/>
                </a:solidFill>
                <a:latin typeface="Arial" panose="020B0604020202020204" pitchFamily="34" charset="0"/>
                <a:ea typeface="Times New Roman" panose="02020603050405020304" pitchFamily="18" charset="0"/>
              </a:rPr>
              <a:t>Francisco Javier Ramírez Leos</a:t>
            </a:r>
            <a:endParaRPr lang="es-MX" dirty="0">
              <a:latin typeface="Times New Roman" panose="02020603050405020304" pitchFamily="18" charset="0"/>
              <a:ea typeface="Times New Roman" panose="02020603050405020304" pitchFamily="18" charset="0"/>
            </a:endParaRPr>
          </a:p>
          <a:p>
            <a:pPr algn="ctr"/>
            <a:r>
              <a:rPr lang="es-MX" dirty="0">
                <a:solidFill>
                  <a:srgbClr val="000000"/>
                </a:solidFill>
                <a:latin typeface="Arial" panose="020B0604020202020204" pitchFamily="34" charset="0"/>
                <a:ea typeface="Times New Roman" panose="02020603050405020304" pitchFamily="18" charset="0"/>
              </a:rPr>
              <a:t>Titular área de Responsabilidades</a:t>
            </a:r>
            <a:endParaRPr lang="es-MX" dirty="0">
              <a:latin typeface="Times New Roman" panose="02020603050405020304" pitchFamily="18" charset="0"/>
              <a:ea typeface="Times New Roman" panose="02020603050405020304" pitchFamily="18"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131136"/>
            <a:ext cx="6547641" cy="9703747"/>
          </a:xfrm>
          <a:prstGeom prst="rect">
            <a:avLst/>
          </a:prstGeom>
          <a:noFill/>
        </p:spPr>
        <p:txBody>
          <a:bodyPr wrap="square">
            <a:spAutoFit/>
          </a:bodyPr>
          <a:lstStyle/>
          <a:p>
            <a:pPr algn="just"/>
            <a:r>
              <a:rPr lang="es-MX" sz="1500" b="1" dirty="0">
                <a:latin typeface="Arial" panose="020B0604020202020204" pitchFamily="34" charset="0"/>
                <a:ea typeface="Calibri" panose="020F0502020204030204" pitchFamily="34" charset="0"/>
                <a:cs typeface="Arial" panose="020B0604020202020204" pitchFamily="34" charset="0"/>
              </a:rPr>
              <a:t>Formación Académica</a:t>
            </a: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Licenciatura en Derecho, en la Facultad de Jurisprudencia de la UA de C.</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Maestría en Derecho Fiscal, en la Universidad Autónoma del Noreste.</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Maestría en Impuestos, en la Universidad Iberoamericana.</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Especialidad de Secretario de Juzgado de Distrito y Tribunal Colegiado, en el Poder Judicial de la Federación.</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err="1">
                <a:solidFill>
                  <a:srgbClr val="000000"/>
                </a:solidFill>
                <a:latin typeface="Arial" panose="020B0604020202020204" pitchFamily="34" charset="0"/>
                <a:ea typeface="Calibri" panose="020F0502020204030204" pitchFamily="34" charset="0"/>
                <a:cs typeface="Arial" panose="020B0604020202020204" pitchFamily="34" charset="0"/>
              </a:rPr>
              <a:t>Doctorante</a:t>
            </a: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 en Administración y Negocios, en la Universidad Santander.</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Comercio Exterior. </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Impuestos. </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la Función Jurisdiccional.</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Diplomado en Habilidades de Mando.</a:t>
            </a:r>
          </a:p>
          <a:p>
            <a:pPr marL="342908" indent="-342908">
              <a:buFont typeface="Symbol" panose="05050102010706020507" pitchFamily="18" charset="2"/>
              <a:buChar char=""/>
            </a:pPr>
            <a:r>
              <a:rPr lang="es-MX" sz="1500" dirty="0">
                <a:latin typeface="Arial" panose="020B0604020202020204" pitchFamily="34" charset="0"/>
                <a:ea typeface="Times New Roman" panose="02020603050405020304" pitchFamily="18" charset="0"/>
                <a:cs typeface="Arial" panose="020B0604020202020204" pitchFamily="34" charset="0"/>
              </a:rPr>
              <a:t>Diplomado en Calidad en el Servicio.</a:t>
            </a:r>
          </a:p>
          <a:p>
            <a:pPr algn="just">
              <a:lnSpc>
                <a:spcPct val="107000"/>
              </a:lnSpc>
              <a:spcAft>
                <a:spcPts val="80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r>
              <a:rPr lang="es-MX" sz="1500" b="1" dirty="0">
                <a:latin typeface="Arial" panose="020B0604020202020204" pitchFamily="34" charset="0"/>
                <a:ea typeface="Calibri" panose="020F0502020204030204" pitchFamily="34" charset="0"/>
                <a:cs typeface="Arial" panose="020B0604020202020204" pitchFamily="34" charset="0"/>
              </a:rPr>
              <a:t>Experiencia Laboral</a:t>
            </a: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Jefe de Departamento en el área Jurídica de la SHCP.</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Subadministrador Jurídico en el SAT.</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Jefe de Recursos Humanos en empresa de transportes de carga Saltillo-Monterrey.</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lgn="just">
              <a:buFont typeface="Symbol" panose="05050102010706020507" pitchFamily="18" charset="2"/>
              <a:buChar char=""/>
            </a:pPr>
            <a:r>
              <a:rPr lang="es-MX" sz="1500" dirty="0">
                <a:solidFill>
                  <a:srgbClr val="000000"/>
                </a:solidFill>
                <a:latin typeface="Arial" panose="020B0604020202020204" pitchFamily="34" charset="0"/>
                <a:ea typeface="Calibri" panose="020F0502020204030204" pitchFamily="34" charset="0"/>
                <a:cs typeface="Arial" panose="020B0604020202020204" pitchFamily="34" charset="0"/>
              </a:rPr>
              <a:t>Actualmente, Titular del Área de Responsabilidades del OIC de la Secretaría de Salud.</a:t>
            </a:r>
            <a:endParaRPr lang="es-MX" sz="1500" b="1" dirty="0">
              <a:latin typeface="Arial" panose="020B0604020202020204" pitchFamily="34" charset="0"/>
              <a:ea typeface="Calibri" panose="020F0502020204030204" pitchFamily="34" charset="0"/>
              <a:cs typeface="Arial" panose="020B0604020202020204" pitchFamily="34" charset="0"/>
            </a:endParaRPr>
          </a:p>
          <a:p>
            <a:pPr algn="just"/>
            <a:r>
              <a:rPr lang="es-MX" sz="1500" b="1" dirty="0">
                <a:latin typeface="Arial" panose="020B0604020202020204" pitchFamily="34" charset="0"/>
                <a:ea typeface="Calibri" panose="020F0502020204030204" pitchFamily="34" charset="0"/>
                <a:cs typeface="Arial" panose="020B0604020202020204" pitchFamily="34" charset="0"/>
              </a:rPr>
              <a:t>Experiencia Adicional</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Especialidad para abogados de la Administración General Jurídica del SAT.</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Contabilidad Gubernamental.</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Disciplina Financiera.</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Adquisiciones, Arrendamientos y Contratación de Servicios.</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Curso de Ley General de Responsabilidades Administrativas.</a:t>
            </a: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Maestro en Licenciatura y Posgrado en diferentes Universidades.</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Trámite a las diversas solicitudes de Conciliación entre la Secretaría de Salud y proveedores de insumos y servicios.</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Asesoría legal en las diferentes áreas del Órgano Interno de Control.</a:t>
            </a:r>
          </a:p>
          <a:p>
            <a:pPr marL="342908" indent="-342908">
              <a:buFont typeface="Symbol" panose="05050102010706020507" pitchFamily="18" charset="2"/>
              <a:buChar char=""/>
            </a:pPr>
            <a:r>
              <a:rPr lang="es-MX" sz="1500" dirty="0">
                <a:latin typeface="Arial" panose="020B0604020202020204" pitchFamily="34" charset="0"/>
                <a:ea typeface="Calibri" panose="020F0502020204030204" pitchFamily="34" charset="0"/>
                <a:cs typeface="Arial" panose="020B0604020202020204" pitchFamily="34" charset="0"/>
              </a:rPr>
              <a:t>Participación como expositor en los conversatorios organizados por la SEFIRC</a:t>
            </a:r>
          </a:p>
          <a:p>
            <a:pPr marL="342908" indent="-342908">
              <a:buFont typeface="Symbol" panose="05050102010706020507" pitchFamily="18" charset="2"/>
              <a:buChar char=""/>
            </a:pPr>
            <a:endParaRPr lang="es-MX" sz="15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5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0E215062-870B-4A3A-BF5D-22B37314E36E}"/>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617773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Cinthia Rosales Hernández</a:t>
            </a:r>
          </a:p>
          <a:p>
            <a:pPr algn="ctr"/>
            <a:r>
              <a:rPr lang="es-MX" sz="1801" dirty="0">
                <a:latin typeface="Arial" panose="020B0604020202020204" pitchFamily="34" charset="0"/>
                <a:cs typeface="Arial" panose="020B0604020202020204" pitchFamily="34" charset="0"/>
              </a:rPr>
              <a:t>Abogada Investigadora</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7366" y="2089409"/>
            <a:ext cx="6547641" cy="9839297"/>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Maestría en Sistema Penal Acusatorio.- Universidad Autónoma del Noreste (2019-2021)</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Derecho.- Universidad Autónoma del Noreste (2003-2008)</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Congreso del Estado de Nuevo León (2024)</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Asesor Jurídico</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Instituto Electoral de Coahuila (2018-2023)</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Coordinadora de Adquisiciones.- </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Técnico de Normatividad y Transparencia.-</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Secretaría de Infraestructura Desarrollo Urbano y Movilidad (2012-2018)</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Subdirectora Jurídica y de Seguimiento de Obra Pública</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Jefe de la Unidad Jurídica de Obra Pública</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Asesor Jurídico </a:t>
            </a:r>
          </a:p>
          <a:p>
            <a:pPr marL="171450" indent="-171450" algn="just">
              <a:lnSpc>
                <a:spcPct val="107000"/>
              </a:lnSpc>
              <a:spcAft>
                <a:spcPts val="800"/>
              </a:spcAft>
              <a:buFont typeface="Wingdings" panose="05000000000000000000" pitchFamily="2" charset="2"/>
              <a:buChar char="q"/>
            </a:pPr>
            <a:r>
              <a:rPr lang="es-MX" b="1" dirty="0">
                <a:latin typeface="Arial" panose="020B0604020202020204" pitchFamily="34" charset="0"/>
                <a:ea typeface="Calibri" panose="020F0502020204030204" pitchFamily="34" charset="0"/>
                <a:cs typeface="Arial" panose="020B0604020202020204" pitchFamily="34" charset="0"/>
              </a:rPr>
              <a:t>Fiscalía General de la República (2011-2012)</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Secretaria del Ministerio Público Mesa Investigadora IV</a:t>
            </a: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de la Ley General de Responsabilidades Administrativas (2022)</a:t>
            </a:r>
          </a:p>
          <a:p>
            <a:pPr marL="171450" indent="-17145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Taller de prevención del Hostigamiento y Acoso sexual y laboral (2021)</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46558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6"/>
            <a:ext cx="4397582" cy="646587"/>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Diana Karina Aguilar Cerda </a:t>
            </a:r>
          </a:p>
          <a:p>
            <a:pPr algn="ctr"/>
            <a:r>
              <a:rPr lang="es-MX" sz="1801" dirty="0">
                <a:latin typeface="Arial" panose="020B0604020202020204" pitchFamily="34" charset="0"/>
                <a:cs typeface="Arial" panose="020B0604020202020204" pitchFamily="34" charset="0"/>
              </a:rPr>
              <a:t>Auxiliar de Auditoría 1</a:t>
            </a: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hqprint">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67366" y="3221046"/>
            <a:ext cx="6547641" cy="4447949"/>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Administración de Recursos Humanos en la Universidad Autónoma de Coahuila.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Auditor auxiliar en el Órgano Interno de Control de la Secretaria de Salud.</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7" indent="-171457"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Encargada Administrativa en Agencia de Pasaportes y Visados ALL VISAS.</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90411091-CAF6-473D-A330-0CB66EAC9891}"/>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23815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8" name="Imagen 7">
            <a:extLst>
              <a:ext uri="{FF2B5EF4-FFF2-40B4-BE49-F238E27FC236}">
                <a16:creationId xmlns:a16="http://schemas.microsoft.com/office/drawing/2014/main" id="{3DF7D9F3-0D15-4159-BDB9-BB685E5A178B}"/>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4">
            <a:extLst>
              <a:ext uri="{FF2B5EF4-FFF2-40B4-BE49-F238E27FC236}">
                <a16:creationId xmlns:a16="http://schemas.microsoft.com/office/drawing/2014/main" id="{16E043C3-FF72-4AC0-9272-3C8378255657}"/>
              </a:ext>
            </a:extLst>
          </p:cNvPr>
          <p:cNvSpPr txBox="1"/>
          <p:nvPr/>
        </p:nvSpPr>
        <p:spPr>
          <a:xfrm>
            <a:off x="857250" y="1424940"/>
            <a:ext cx="4572000" cy="646459"/>
          </a:xfrm>
          <a:prstGeom prst="rect">
            <a:avLst/>
          </a:prstGeom>
          <a:noFill/>
        </p:spPr>
        <p:txBody>
          <a:bodyPr wrap="square" rtlCol="0">
            <a:spAutoFit/>
          </a:bodyPr>
          <a:lstStyle/>
          <a:p>
            <a:pPr algn="ctr"/>
            <a:r>
              <a:rPr lang="es-ES_tradnl" sz="1800" b="1" kern="1200" dirty="0">
                <a:solidFill>
                  <a:srgbClr val="000000"/>
                </a:solidFill>
                <a:effectLst/>
                <a:latin typeface="Arial" panose="020B0604020202020204" pitchFamily="34" charset="0"/>
                <a:ea typeface="Times New Roman" panose="02020603050405020304" pitchFamily="18" charset="0"/>
              </a:rPr>
              <a:t>C.P. Juan Pablo López García</a:t>
            </a:r>
            <a:endParaRPr lang="es-MX" sz="1200" dirty="0">
              <a:effectLst/>
              <a:latin typeface="Times New Roman" panose="02020603050405020304" pitchFamily="18" charset="0"/>
              <a:ea typeface="Times New Roman" panose="02020603050405020304" pitchFamily="18" charset="0"/>
            </a:endParaRPr>
          </a:p>
          <a:p>
            <a:pPr algn="ctr"/>
            <a:r>
              <a:rPr lang="es-MX" sz="1801" dirty="0">
                <a:latin typeface="Arial" panose="020B0604020202020204" pitchFamily="34" charset="0"/>
                <a:cs typeface="Arial" panose="020B0604020202020204" pitchFamily="34" charset="0"/>
              </a:rPr>
              <a:t>Auxiliar de Auditoría 1</a:t>
            </a:r>
          </a:p>
        </p:txBody>
      </p:sp>
      <p:sp>
        <p:nvSpPr>
          <p:cNvPr id="11" name="CuadroTexto 9">
            <a:extLst>
              <a:ext uri="{FF2B5EF4-FFF2-40B4-BE49-F238E27FC236}">
                <a16:creationId xmlns:a16="http://schemas.microsoft.com/office/drawing/2014/main" id="{9EDFEB09-482B-4289-BB96-8647795AA6BE}"/>
              </a:ext>
            </a:extLst>
          </p:cNvPr>
          <p:cNvSpPr txBox="1"/>
          <p:nvPr/>
        </p:nvSpPr>
        <p:spPr>
          <a:xfrm>
            <a:off x="155257" y="3026791"/>
            <a:ext cx="6547485" cy="7540911"/>
          </a:xfrm>
          <a:prstGeom prst="rect">
            <a:avLst/>
          </a:prstGeom>
          <a:noFill/>
        </p:spPr>
        <p:txBody>
          <a:bodyPr wrap="square">
            <a:spAutoFit/>
          </a:bodyPr>
          <a:lstStyle/>
          <a:p>
            <a:pPr algn="just">
              <a:lnSpc>
                <a:spcPct val="106000"/>
              </a:lnSpc>
              <a:spcAft>
                <a:spcPts val="800"/>
              </a:spcAft>
            </a:pPr>
            <a:r>
              <a:rPr lang="es-MX" b="1" kern="1200" dirty="0">
                <a:solidFill>
                  <a:srgbClr val="000000"/>
                </a:solidFill>
                <a:effectLst/>
                <a:latin typeface="Arial" panose="020B0604020202020204" pitchFamily="34" charset="0"/>
                <a:ea typeface="Calibri" panose="020F0502020204030204" pitchFamily="34" charset="0"/>
              </a:rPr>
              <a:t>Formación Académica</a:t>
            </a:r>
            <a:endParaRPr lang="es-MX" dirty="0">
              <a:effectLst/>
              <a:latin typeface="Times New Roman" panose="02020603050405020304" pitchFamily="18" charset="0"/>
              <a:ea typeface="Times New Roman" panose="02020603050405020304" pitchFamily="18" charset="0"/>
            </a:endParaRPr>
          </a:p>
          <a:p>
            <a:pPr algn="just">
              <a:lnSpc>
                <a:spcPct val="106000"/>
              </a:lnSpc>
              <a:spcAft>
                <a:spcPts val="800"/>
              </a:spcAft>
            </a:pPr>
            <a:r>
              <a:rPr lang="es-MX" kern="1200" dirty="0">
                <a:solidFill>
                  <a:srgbClr val="000000"/>
                </a:solidFill>
                <a:effectLst/>
                <a:latin typeface="Arial" panose="020B0604020202020204" pitchFamily="34" charset="0"/>
                <a:ea typeface="Calibri" panose="020F0502020204030204" pitchFamily="34" charset="0"/>
              </a:rPr>
              <a:t>Licenciatura en Contaduría Pública Facultades Universitarias de Saltillo, A.C. incorporada a la Universidad Autónoma de Coahuila.</a:t>
            </a:r>
            <a:endParaRPr lang="es-MX" dirty="0">
              <a:effectLst/>
              <a:latin typeface="Times New Roman" panose="02020603050405020304" pitchFamily="18" charset="0"/>
              <a:ea typeface="Times New Roman" panose="02020603050405020304" pitchFamily="18" charset="0"/>
            </a:endParaRPr>
          </a:p>
          <a:p>
            <a:pPr algn="just">
              <a:lnSpc>
                <a:spcPct val="106000"/>
              </a:lnSpc>
              <a:spcAft>
                <a:spcPts val="800"/>
              </a:spcAft>
            </a:pPr>
            <a:r>
              <a:rPr lang="es-MX" dirty="0">
                <a:effectLst/>
                <a:latin typeface="Times New Roman" panose="02020603050405020304" pitchFamily="18" charset="0"/>
                <a:ea typeface="Times New Roman" panose="02020603050405020304" pitchFamily="18" charset="0"/>
              </a:rPr>
              <a:t> </a:t>
            </a:r>
          </a:p>
          <a:p>
            <a:pPr algn="just">
              <a:lnSpc>
                <a:spcPct val="106000"/>
              </a:lnSpc>
              <a:spcAft>
                <a:spcPts val="800"/>
              </a:spcAft>
            </a:pPr>
            <a:r>
              <a:rPr lang="es-MX" b="1" kern="1200" dirty="0">
                <a:solidFill>
                  <a:srgbClr val="000000"/>
                </a:solidFill>
                <a:effectLst/>
                <a:latin typeface="Arial" panose="020B0604020202020204" pitchFamily="34" charset="0"/>
                <a:ea typeface="Calibri" panose="020F0502020204030204" pitchFamily="34" charset="0"/>
              </a:rPr>
              <a:t>Experiencia Laboral</a:t>
            </a:r>
            <a:endParaRPr lang="es-MX" dirty="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Contador General, MAE,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Auxiliar Contable, Embotelladora el Carmen,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Contador General, Refrescos de Parras,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Gerente Administrativo, Mayoreo Madero,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Contralor General, DIVALSA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Contralor General, SERVIPROSE, SA de CV</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Gerente Administrativo, Impulsora de Cadenas Productivas y Comerciales, S de RL</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dirty="0">
                <a:effectLst/>
                <a:latin typeface="Arial" panose="020B0604020202020204" pitchFamily="34" charset="0"/>
                <a:ea typeface="Times New Roman" panose="02020603050405020304" pitchFamily="18" charset="0"/>
                <a:cs typeface="Times New Roman" panose="02020603050405020304" pitchFamily="18" charset="0"/>
              </a:rPr>
              <a:t>Recursos Financieros, Hospital Universitario de la Universidad Autónoma de Coahuila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dirty="0">
                <a:effectLst/>
                <a:latin typeface="Arial" panose="020B0604020202020204" pitchFamily="34" charset="0"/>
                <a:ea typeface="Times New Roman" panose="02020603050405020304" pitchFamily="18" charset="0"/>
                <a:cs typeface="Times New Roman" panose="02020603050405020304" pitchFamily="18" charset="0"/>
              </a:rPr>
              <a:t>Auditor, Servicios de Salud de Coahuila de Zaragoza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6000"/>
              </a:lnSpc>
            </a:pPr>
            <a:r>
              <a:rPr lang="es-MX" dirty="0">
                <a:effectLst/>
                <a:latin typeface="Times New Roman" panose="02020603050405020304" pitchFamily="18" charset="0"/>
                <a:ea typeface="Times New Roman" panose="02020603050405020304" pitchFamily="18" charset="0"/>
              </a:rPr>
              <a:t> </a:t>
            </a:r>
          </a:p>
          <a:p>
            <a:pPr algn="just">
              <a:lnSpc>
                <a:spcPct val="106000"/>
              </a:lnSpc>
              <a:spcAft>
                <a:spcPts val="800"/>
              </a:spcAft>
            </a:pPr>
            <a:r>
              <a:rPr lang="es-MX" b="1" kern="1200" dirty="0">
                <a:solidFill>
                  <a:srgbClr val="000000"/>
                </a:solidFill>
                <a:effectLst/>
                <a:latin typeface="Arial" panose="020B0604020202020204" pitchFamily="34" charset="0"/>
                <a:ea typeface="Calibri" panose="020F0502020204030204" pitchFamily="34" charset="0"/>
              </a:rPr>
              <a:t>Experiencia Adicional</a:t>
            </a:r>
            <a:endParaRPr lang="es-MX" dirty="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Diplomado de Contabilidad Gubernamental </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Diplomado Ley de Disciplina Financiera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buFont typeface="Arial" panose="020B0604020202020204" pitchFamily="34" charset="0"/>
              <a:buChar char="•"/>
              <a:tabLst>
                <a:tab pos="457200" algn="l"/>
              </a:tabLst>
            </a:pPr>
            <a:r>
              <a:rPr lang="es-MX"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Diplomado de Normas y Procedimientos de Auditoría</a:t>
            </a:r>
            <a:endParaRPr lang="es-MX"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6000"/>
              </a:lnSpc>
            </a:pPr>
            <a:r>
              <a:rPr lang="es-MX" dirty="0">
                <a:effectLst/>
                <a:latin typeface="Times New Roman" panose="02020603050405020304" pitchFamily="18" charset="0"/>
                <a:ea typeface="Times New Roman" panose="02020603050405020304" pitchFamily="18" charset="0"/>
              </a:rPr>
              <a:t> </a:t>
            </a:r>
          </a:p>
          <a:p>
            <a:pPr algn="just">
              <a:lnSpc>
                <a:spcPct val="106000"/>
              </a:lnSpc>
              <a:spcAft>
                <a:spcPts val="800"/>
              </a:spcAft>
            </a:pPr>
            <a:r>
              <a:rPr lang="es-MX" sz="1200" b="1" kern="1200" dirty="0">
                <a:solidFill>
                  <a:srgbClr val="000000"/>
                </a:solidFill>
                <a:effectLst/>
                <a:latin typeface="Arial" panose="020B0604020202020204" pitchFamily="34" charset="0"/>
                <a:ea typeface="Calibri" panose="020F050202020403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5712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C.P. Alfredo Espinoza Rojas</a:t>
            </a:r>
          </a:p>
          <a:p>
            <a:pPr algn="ctr"/>
            <a:r>
              <a:rPr lang="es-MX" sz="1801" dirty="0">
                <a:latin typeface="Arial" panose="020B0604020202020204" pitchFamily="34" charset="0"/>
                <a:cs typeface="Arial" panose="020B0604020202020204" pitchFamily="34" charset="0"/>
              </a:rPr>
              <a:t>Auditor</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55179" y="2634116"/>
            <a:ext cx="6547641" cy="6149825"/>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Licenciatura en Contaduría Pública.- Instituto de Estudios Superiores Enseñanza y Capacitación (2017 -  2020)</a:t>
            </a:r>
          </a:p>
          <a:p>
            <a:pPr algn="just">
              <a:lnSpc>
                <a:spcPct val="150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50000"/>
              </a:lnSpc>
              <a:spcAft>
                <a:spcPts val="800"/>
              </a:spcAft>
              <a:buFont typeface="Wingdings" panose="05000000000000000000" pitchFamily="2" charset="2"/>
              <a:buChar char="q"/>
            </a:pPr>
            <a:r>
              <a:rPr lang="es-MX" sz="1200" b="1" dirty="0">
                <a:latin typeface="Arial" panose="020B0604020202020204" pitchFamily="34" charset="0"/>
                <a:ea typeface="Calibri" panose="020F0502020204030204" pitchFamily="34" charset="0"/>
                <a:cs typeface="Arial" panose="020B0604020202020204" pitchFamily="34" charset="0"/>
              </a:rPr>
              <a:t>Instituto Electoral de Coahuila (2024-2025)</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Auxiliar Contable</a:t>
            </a:r>
          </a:p>
          <a:p>
            <a:pPr marL="171450" indent="-171450" algn="just">
              <a:lnSpc>
                <a:spcPct val="150000"/>
              </a:lnSpc>
              <a:spcAft>
                <a:spcPts val="800"/>
              </a:spcAft>
              <a:buFont typeface="Wingdings" panose="05000000000000000000" pitchFamily="2" charset="2"/>
              <a:buChar char="q"/>
            </a:pPr>
            <a:r>
              <a:rPr lang="es-MX" sz="1200" b="1" dirty="0">
                <a:latin typeface="Arial" panose="020B0604020202020204" pitchFamily="34" charset="0"/>
                <a:ea typeface="Calibri" panose="020F0502020204030204" pitchFamily="34" charset="0"/>
                <a:cs typeface="Arial" panose="020B0604020202020204" pitchFamily="34" charset="0"/>
              </a:rPr>
              <a:t>Auditoría Superior del Estado de Coahuila (2022-2024)</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Auditor</a:t>
            </a:r>
          </a:p>
          <a:p>
            <a:pPr marL="171450" indent="-171450" algn="just">
              <a:lnSpc>
                <a:spcPct val="150000"/>
              </a:lnSpc>
              <a:spcAft>
                <a:spcPts val="800"/>
              </a:spcAft>
              <a:buFont typeface="Wingdings" panose="05000000000000000000" pitchFamily="2" charset="2"/>
              <a:buChar char="q"/>
            </a:pPr>
            <a:r>
              <a:rPr lang="es-MX" sz="1200" b="1" dirty="0">
                <a:latin typeface="Arial" panose="020B0604020202020204" pitchFamily="34" charset="0"/>
                <a:ea typeface="Calibri" panose="020F0502020204030204" pitchFamily="34" charset="0"/>
                <a:cs typeface="Arial" panose="020B0604020202020204" pitchFamily="34" charset="0"/>
              </a:rPr>
              <a:t>Gestión Publica y Gestión Empresarial (2020-2022)</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Auditor</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Auxiliar Administrativo</a:t>
            </a:r>
          </a:p>
          <a:p>
            <a:pPr algn="just">
              <a:lnSpc>
                <a:spcPct val="150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Diplomado En Desarrollo de Habilidades Gerenciales</a:t>
            </a:r>
          </a:p>
          <a:p>
            <a:pPr marL="171450" indent="-171450" algn="just">
              <a:lnSpc>
                <a:spcPct val="150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Facturación Electrónica / Nóminas en Compaqi</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165483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73C65D-73AE-F51A-5680-4F695BFFAB55}"/>
              </a:ext>
            </a:extLst>
          </p:cNvPr>
          <p:cNvSpPr txBox="1"/>
          <p:nvPr/>
        </p:nvSpPr>
        <p:spPr>
          <a:xfrm>
            <a:off x="165339" y="2175831"/>
            <a:ext cx="6459793" cy="10710624"/>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Nace en Monterrey, Nuevo León , el 20 de Agosto de 1969, curso sus estudios de Licenciado de Ciencias de la Comunicación Universidad Autónoma de Coahuila en la ciudad de Saltillo.</a:t>
            </a:r>
          </a:p>
          <a:p>
            <a:pPr algn="just"/>
            <a:endParaRPr lang="es-419"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Calle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Atrios</a:t>
            </a:r>
            <a:r>
              <a:rPr lang="en-US" sz="1200" dirty="0">
                <a:latin typeface="Arial" panose="020B0604020202020204" pitchFamily="34" charset="0"/>
                <a:cs typeface="Arial" panose="020B0604020202020204" pitchFamily="34" charset="0"/>
              </a:rPr>
              <a:t> 168</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Fraccionamiento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Jardines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Coloniales</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Saltillo, Coahuila Mexico</a:t>
            </a:r>
            <a:endParaRPr lang="es-MX" sz="1200" dirty="0">
              <a:latin typeface="Arial" panose="020B0604020202020204" pitchFamily="34" charset="0"/>
              <a:cs typeface="Arial" panose="020B0604020202020204" pitchFamily="34" charset="0"/>
            </a:endParaRPr>
          </a:p>
          <a:p>
            <a:br>
              <a:rPr lang="en-US" sz="1200" dirty="0">
                <a:latin typeface="Arial" panose="020B0604020202020204" pitchFamily="34" charset="0"/>
                <a:cs typeface="Arial" panose="020B0604020202020204" pitchFamily="34" charset="0"/>
              </a:rPr>
            </a:br>
            <a:r>
              <a:rPr lang="en-US" sz="1200" dirty="0" err="1">
                <a:latin typeface="Arial" panose="020B0604020202020204" pitchFamily="34" charset="0"/>
                <a:cs typeface="Arial" panose="020B0604020202020204" pitchFamily="34" charset="0"/>
              </a:rPr>
              <a:t>Celular</a:t>
            </a:r>
            <a:r>
              <a:rPr lang="en-US" sz="1200" dirty="0">
                <a:latin typeface="Arial" panose="020B0604020202020204" pitchFamily="34" charset="0"/>
                <a:cs typeface="Arial" panose="020B0604020202020204" pitchFamily="34" charset="0"/>
              </a:rPr>
              <a:t> 878 111 8284</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Email </a:t>
            </a:r>
            <a:r>
              <a:rPr lang="en-US" sz="1200" u="sng" dirty="0">
                <a:latin typeface="Arial" panose="020B0604020202020204" pitchFamily="34" charset="0"/>
                <a:cs typeface="Arial" panose="020B0604020202020204" pitchFamily="34" charset="0"/>
                <a:hlinkClick r:id="rId2"/>
              </a:rPr>
              <a:t>riomcascas@hotmail.com</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Objetivo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Ofrecer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conocimientos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habilidades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profesionales</a:t>
            </a:r>
            <a:r>
              <a:rPr lang="en-US" sz="1200" dirty="0">
                <a:latin typeface="Arial" panose="020B0604020202020204" pitchFamily="34" charset="0"/>
                <a:cs typeface="Arial" panose="020B0604020202020204" pitchFamily="34" charset="0"/>
              </a:rPr>
              <a:t> a favor de </a:t>
            </a:r>
            <a:r>
              <a:rPr lang="en-US" sz="1200" dirty="0" err="1">
                <a:latin typeface="Arial" panose="020B0604020202020204" pitchFamily="34" charset="0"/>
                <a:cs typeface="Arial" panose="020B0604020202020204" pitchFamily="34" charset="0"/>
              </a:rPr>
              <a:t>Instituciones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Gubernamentales</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empresa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cumpliendo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objetivos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adaptandome</a:t>
            </a:r>
            <a:r>
              <a:rPr lang="en-US" sz="1200" dirty="0">
                <a:latin typeface="Arial" panose="020B0604020202020204" pitchFamily="34" charset="0"/>
                <a:cs typeface="Arial" panose="020B0604020202020204" pitchFamily="34" charset="0"/>
              </a:rPr>
              <a:t> a un </a:t>
            </a:r>
            <a:r>
              <a:rPr lang="en-US" sz="1200" dirty="0" err="1">
                <a:latin typeface="Arial" panose="020B0604020202020204" pitchFamily="34" charset="0"/>
                <a:cs typeface="Arial" panose="020B0604020202020204" pitchFamily="34" charset="0"/>
              </a:rPr>
              <a:t>ambiente</a:t>
            </a:r>
            <a:r>
              <a:rPr lang="en-US" sz="1200" dirty="0">
                <a:latin typeface="Arial" panose="020B0604020202020204" pitchFamily="34" charset="0"/>
                <a:cs typeface="Arial" panose="020B0604020202020204" pitchFamily="34" charset="0"/>
              </a:rPr>
              <a:t> favorable y de </a:t>
            </a:r>
            <a:r>
              <a:rPr lang="en-US" sz="1200" dirty="0" err="1">
                <a:latin typeface="Arial" panose="020B0604020202020204" pitchFamily="34" charset="0"/>
                <a:cs typeface="Arial" panose="020B0604020202020204" pitchFamily="34" charset="0"/>
              </a:rPr>
              <a:t>servicio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obtener</a:t>
            </a:r>
            <a:r>
              <a:rPr lang="en-US" sz="1200" dirty="0">
                <a:latin typeface="Arial" panose="020B0604020202020204" pitchFamily="34" charset="0"/>
                <a:cs typeface="Arial" panose="020B0604020202020204" pitchFamily="34" charset="0"/>
              </a:rPr>
              <a:t> las </a:t>
            </a:r>
            <a:r>
              <a:rPr lang="en-US" sz="1200" dirty="0" err="1">
                <a:latin typeface="Arial" panose="020B0604020202020204" pitchFamily="34" charset="0"/>
                <a:cs typeface="Arial" panose="020B0604020202020204" pitchFamily="34" charset="0"/>
              </a:rPr>
              <a:t>herramientas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necesarias</a:t>
            </a:r>
            <a:r>
              <a:rPr lang="en-US" sz="1200" dirty="0">
                <a:latin typeface="Arial" panose="020B0604020202020204" pitchFamily="34" charset="0"/>
                <a:cs typeface="Arial" panose="020B0604020202020204" pitchFamily="34" charset="0"/>
              </a:rPr>
              <a:t> para el </a:t>
            </a:r>
            <a:r>
              <a:rPr lang="en-US" sz="1200" dirty="0" err="1">
                <a:latin typeface="Arial" panose="020B0604020202020204" pitchFamily="34" charset="0"/>
                <a:cs typeface="Arial" panose="020B0604020202020204" pitchFamily="34" charset="0"/>
              </a:rPr>
              <a:t>crecimiento</a:t>
            </a:r>
            <a:r>
              <a:rPr lang="en-US" sz="1200" dirty="0">
                <a:latin typeface="Arial" panose="020B0604020202020204" pitchFamily="34" charset="0"/>
                <a:cs typeface="Arial" panose="020B0604020202020204" pitchFamily="34" charset="0"/>
              </a:rPr>
              <a:t> de mi </a:t>
            </a:r>
            <a:r>
              <a:rPr lang="en-US" sz="1200" dirty="0" err="1">
                <a:latin typeface="Arial" panose="020B0604020202020204" pitchFamily="34" charset="0"/>
                <a:cs typeface="Arial" panose="020B0604020202020204" pitchFamily="34" charset="0"/>
              </a:rPr>
              <a:t>desarrollo</a:t>
            </a:r>
            <a:r>
              <a:rPr lang="en-US" sz="1200" dirty="0">
                <a:latin typeface="Arial" panose="020B0604020202020204" pitchFamily="34" charset="0"/>
                <a:cs typeface="Arial" panose="020B0604020202020204" pitchFamily="34" charset="0"/>
              </a:rPr>
              <a:t> personal y </a:t>
            </a:r>
            <a:r>
              <a:rPr lang="en-US" sz="1200" dirty="0" err="1">
                <a:latin typeface="Arial" panose="020B0604020202020204" pitchFamily="34" charset="0"/>
                <a:cs typeface="Arial" panose="020B0604020202020204" pitchFamily="34" charset="0"/>
              </a:rPr>
              <a:t>profesional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Disponibilidad</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cambio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residencia</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viajar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el </a:t>
            </a:r>
            <a:r>
              <a:rPr lang="en-US" sz="1200" dirty="0" err="1">
                <a:latin typeface="Arial" panose="020B0604020202020204" pitchFamily="34" charset="0"/>
                <a:cs typeface="Arial" panose="020B0604020202020204" pitchFamily="34" charset="0"/>
              </a:rPr>
              <a:t>puesto</a:t>
            </a:r>
            <a:r>
              <a:rPr lang="en-US" sz="1200" dirty="0">
                <a:latin typeface="Arial" panose="020B0604020202020204" pitchFamily="34" charset="0"/>
                <a:cs typeface="Arial" panose="020B0604020202020204" pitchFamily="34" charset="0"/>
              </a:rPr>
              <a:t> lo </a:t>
            </a:r>
            <a:r>
              <a:rPr lang="en-US" sz="1200" dirty="0" err="1">
                <a:latin typeface="Arial" panose="020B0604020202020204" pitchFamily="34" charset="0"/>
                <a:cs typeface="Arial" panose="020B0604020202020204" pitchFamily="34" charset="0"/>
              </a:rPr>
              <a:t>requiere</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Educación</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Julio 1987- 1991                            </a:t>
            </a:r>
            <a:r>
              <a:rPr lang="en-US" sz="1200" dirty="0" err="1">
                <a:latin typeface="Arial" panose="020B0604020202020204" pitchFamily="34" charset="0"/>
                <a:cs typeface="Arial" panose="020B0604020202020204" pitchFamily="34" charset="0"/>
              </a:rPr>
              <a:t>Licenciatura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Ciencias</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U A de C</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Escuela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Ciencias</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Saltillo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 México</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Cursos</a:t>
            </a:r>
            <a:r>
              <a:rPr lang="en-US" sz="1200" b="1" dirty="0">
                <a:latin typeface="Arial" panose="020B0604020202020204" pitchFamily="34" charset="0"/>
                <a:cs typeface="Arial" panose="020B0604020202020204" pitchFamily="34" charset="0"/>
              </a:rPr>
              <a:t> y </a:t>
            </a:r>
            <a:r>
              <a:rPr lang="en-US" sz="1200" b="1" dirty="0" err="1">
                <a:latin typeface="Arial" panose="020B0604020202020204" pitchFamily="34" charset="0"/>
                <a:cs typeface="Arial" panose="020B0604020202020204" pitchFamily="34" charset="0"/>
              </a:rPr>
              <a:t>Seminarios</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Taller de </a:t>
            </a:r>
            <a:r>
              <a:rPr lang="en-US" sz="1200" dirty="0" err="1">
                <a:latin typeface="Arial" panose="020B0604020202020204" pitchFamily="34" charset="0"/>
                <a:cs typeface="Arial" panose="020B0604020202020204" pitchFamily="34" charset="0"/>
              </a:rPr>
              <a:t>fotografía</a:t>
            </a:r>
            <a:r>
              <a:rPr lang="en-US" sz="1200" dirty="0">
                <a:latin typeface="Arial" panose="020B0604020202020204" pitchFamily="34" charset="0"/>
                <a:cs typeface="Arial" panose="020B0604020202020204" pitchFamily="34" charset="0"/>
              </a:rPr>
              <a:t> digital                                                               2018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Curso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redacción</a:t>
            </a:r>
            <a:r>
              <a:rPr lang="en-US" sz="1200" dirty="0">
                <a:latin typeface="Arial" panose="020B0604020202020204" pitchFamily="34" charset="0"/>
                <a:cs typeface="Arial" panose="020B0604020202020204" pitchFamily="34" charset="0"/>
              </a:rPr>
              <a:t>                                                                           2016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Taller de Marketing Politico                                                            2014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Diplomado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Liderazgo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2009 </a:t>
            </a:r>
            <a:r>
              <a:rPr lang="en-US" sz="1200" dirty="0" err="1">
                <a:latin typeface="Arial" panose="020B0604020202020204" pitchFamily="34" charset="0"/>
                <a:cs typeface="Arial" panose="020B0604020202020204" pitchFamily="34" charset="0"/>
              </a:rPr>
              <a:t>Mty</a:t>
            </a:r>
            <a:r>
              <a:rPr lang="en-US" sz="1200" dirty="0">
                <a:latin typeface="Arial" panose="020B0604020202020204" pitchFamily="34" charset="0"/>
                <a:cs typeface="Arial" panose="020B0604020202020204" pitchFamily="34" charset="0"/>
              </a:rPr>
              <a:t> Nuevo Leon.</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Desarrollo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Profesional</a:t>
            </a:r>
            <a:r>
              <a:rPr lang="en-US" sz="1200" dirty="0">
                <a:latin typeface="Arial" panose="020B0604020202020204" pitchFamily="34" charset="0"/>
                <a:cs typeface="Arial" panose="020B0604020202020204" pitchFamily="34" charset="0"/>
              </a:rPr>
              <a:t> para </a:t>
            </a:r>
            <a:r>
              <a:rPr lang="en-US" sz="1200" dirty="0" err="1">
                <a:latin typeface="Arial" panose="020B0604020202020204" pitchFamily="34" charset="0"/>
                <a:cs typeface="Arial" panose="020B0604020202020204" pitchFamily="34" charset="0"/>
              </a:rPr>
              <a:t>Ejecutivos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America Latina         2007 </a:t>
            </a:r>
            <a:r>
              <a:rPr lang="en-US" sz="1200" dirty="0" err="1">
                <a:latin typeface="Arial" panose="020B0604020202020204" pitchFamily="34" charset="0"/>
                <a:cs typeface="Arial" panose="020B0604020202020204" pitchFamily="34" charset="0"/>
              </a:rPr>
              <a:t>CDMX</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Experiencia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Laboral</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Septiembre</a:t>
            </a:r>
            <a:r>
              <a:rPr lang="en-US" sz="1200" b="1" dirty="0">
                <a:latin typeface="Arial" panose="020B0604020202020204" pitchFamily="34" charset="0"/>
                <a:cs typeface="Arial" panose="020B0604020202020204" pitchFamily="34" charset="0"/>
              </a:rPr>
              <a:t> 2021 a la </a:t>
            </a:r>
            <a:r>
              <a:rPr lang="en-US" sz="1200" b="1" dirty="0" err="1">
                <a:latin typeface="Arial" panose="020B0604020202020204" pitchFamily="34" charset="0"/>
                <a:cs typeface="Arial" panose="020B0604020202020204" pitchFamily="34" charset="0"/>
              </a:rPr>
              <a:t>Fecha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Secretaría</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Salud</a:t>
            </a:r>
            <a:r>
              <a:rPr lang="en-US" sz="1200" b="1" dirty="0">
                <a:latin typeface="Arial" panose="020B0604020202020204" pitchFamily="34" charset="0"/>
                <a:cs typeface="Arial" panose="020B0604020202020204" pitchFamily="34" charset="0"/>
              </a:rPr>
              <a:t> de Coahuila.</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Posición</a:t>
            </a:r>
            <a:r>
              <a:rPr lang="en-US" sz="1200" b="1" dirty="0">
                <a:latin typeface="Arial" panose="020B0604020202020204" pitchFamily="34" charset="0"/>
                <a:cs typeface="Arial" panose="020B0604020202020204" pitchFamily="34" charset="0"/>
              </a:rPr>
              <a:t>: Director de </a:t>
            </a:r>
            <a:r>
              <a:rPr lang="en-US" sz="1200" b="1" dirty="0" err="1">
                <a:latin typeface="Arial" panose="020B0604020202020204" pitchFamily="34" charset="0"/>
                <a:cs typeface="Arial" panose="020B0604020202020204" pitchFamily="34" charset="0"/>
              </a:rPr>
              <a:t>Vinculación</a:t>
            </a:r>
            <a:r>
              <a:rPr lang="en-US" sz="1200" b="1" dirty="0">
                <a:latin typeface="Arial" panose="020B0604020202020204" pitchFamily="34" charset="0"/>
                <a:cs typeface="Arial" panose="020B0604020202020204" pitchFamily="34" charset="0"/>
              </a:rPr>
              <a:t> y Enlace.</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Vinculación</a:t>
            </a:r>
            <a:r>
              <a:rPr lang="en-US" sz="1200" dirty="0">
                <a:latin typeface="Arial" panose="020B0604020202020204" pitchFamily="34" charset="0"/>
                <a:cs typeface="Arial" panose="020B0604020202020204" pitchFamily="34" charset="0"/>
              </a:rPr>
              <a:t> entre </a:t>
            </a:r>
            <a:r>
              <a:rPr lang="en-US" sz="1200" dirty="0" err="1">
                <a:latin typeface="Arial" panose="020B0604020202020204" pitchFamily="34" charset="0"/>
                <a:cs typeface="Arial" panose="020B0604020202020204" pitchFamily="34" charset="0"/>
              </a:rPr>
              <a:t>todas</a:t>
            </a:r>
            <a:r>
              <a:rPr lang="en-US" sz="1200" dirty="0">
                <a:latin typeface="Arial" panose="020B0604020202020204" pitchFamily="34" charset="0"/>
                <a:cs typeface="Arial" panose="020B0604020202020204" pitchFamily="34" charset="0"/>
              </a:rPr>
              <a:t> las areas de la </a:t>
            </a:r>
            <a:r>
              <a:rPr lang="en-US" sz="1200" dirty="0" err="1">
                <a:latin typeface="Arial" panose="020B0604020202020204" pitchFamily="34" charset="0"/>
                <a:cs typeface="Arial" panose="020B0604020202020204" pitchFamily="34" charset="0"/>
              </a:rPr>
              <a:t>Secretaría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Salud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institucional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logistica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eventos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programas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actividades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todas</a:t>
            </a:r>
            <a:r>
              <a:rPr lang="en-US" sz="1200" dirty="0">
                <a:latin typeface="Arial" panose="020B0604020202020204" pitchFamily="34" charset="0"/>
                <a:cs typeface="Arial" panose="020B0604020202020204" pitchFamily="34" charset="0"/>
              </a:rPr>
              <a:t> las areas de la </a:t>
            </a:r>
            <a:r>
              <a:rPr lang="en-US" sz="1200" dirty="0" err="1">
                <a:latin typeface="Arial" panose="020B0604020202020204" pitchFamily="34" charset="0"/>
                <a:cs typeface="Arial" panose="020B0604020202020204" pitchFamily="34" charset="0"/>
              </a:rPr>
              <a:t>Secretaría</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Marzo</a:t>
            </a:r>
            <a:r>
              <a:rPr lang="en-US" sz="1200" b="1" dirty="0">
                <a:latin typeface="Arial" panose="020B0604020202020204" pitchFamily="34" charset="0"/>
                <a:cs typeface="Arial" panose="020B0604020202020204" pitchFamily="34" charset="0"/>
              </a:rPr>
              <a:t> 2019 a </a:t>
            </a:r>
            <a:r>
              <a:rPr lang="en-US" sz="1200" b="1" dirty="0" err="1">
                <a:latin typeface="Arial" panose="020B0604020202020204" pitchFamily="34" charset="0"/>
                <a:cs typeface="Arial" panose="020B0604020202020204" pitchFamily="34" charset="0"/>
              </a:rPr>
              <a:t>Octubre</a:t>
            </a:r>
            <a:r>
              <a:rPr lang="en-US" sz="1200" b="1" dirty="0">
                <a:latin typeface="Arial" panose="020B0604020202020204" pitchFamily="34" charset="0"/>
                <a:cs typeface="Arial" panose="020B0604020202020204" pitchFamily="34" charset="0"/>
              </a:rPr>
              <a:t> 2021 </a:t>
            </a:r>
            <a:r>
              <a:rPr lang="en-US" sz="1200" b="1" dirty="0" err="1">
                <a:latin typeface="Arial" panose="020B0604020202020204" pitchFamily="34" charset="0"/>
                <a:cs typeface="Arial" panose="020B0604020202020204" pitchFamily="34" charset="0"/>
              </a:rPr>
              <a:t>Secretaría</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Inclusión</a:t>
            </a:r>
            <a:r>
              <a:rPr lang="en-US" sz="1200" b="1" dirty="0">
                <a:latin typeface="Arial" panose="020B0604020202020204" pitchFamily="34" charset="0"/>
                <a:cs typeface="Arial" panose="020B0604020202020204" pitchFamily="34" charset="0"/>
              </a:rPr>
              <a:t> y </a:t>
            </a:r>
            <a:r>
              <a:rPr lang="en-US" sz="1200" b="1" dirty="0" err="1">
                <a:latin typeface="Arial" panose="020B0604020202020204" pitchFamily="34" charset="0"/>
                <a:cs typeface="Arial" panose="020B0604020202020204" pitchFamily="34" charset="0"/>
              </a:rPr>
              <a:t>Desarrollo</a:t>
            </a:r>
            <a:r>
              <a:rPr lang="en-US" sz="1200" b="1" dirty="0">
                <a:latin typeface="Arial" panose="020B0604020202020204" pitchFamily="34" charset="0"/>
                <a:cs typeface="Arial" panose="020B0604020202020204" pitchFamily="34" charset="0"/>
              </a:rPr>
              <a:t> Social (SIDS) </a:t>
            </a:r>
            <a:r>
              <a:rPr lang="en-US" sz="1200" b="1" dirty="0" err="1">
                <a:latin typeface="Arial" panose="020B0604020202020204" pitchFamily="34" charset="0"/>
                <a:cs typeface="Arial" panose="020B0604020202020204" pitchFamily="34" charset="0"/>
              </a:rPr>
              <a:t>Gobierno</a:t>
            </a:r>
            <a:r>
              <a:rPr lang="en-US" sz="1200" b="1" dirty="0">
                <a:latin typeface="Arial" panose="020B0604020202020204" pitchFamily="34" charset="0"/>
                <a:cs typeface="Arial" panose="020B0604020202020204" pitchFamily="34" charset="0"/>
              </a:rPr>
              <a:t> de Coahuila</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Posición</a:t>
            </a:r>
            <a:r>
              <a:rPr lang="en-US" sz="1200" b="1" dirty="0">
                <a:latin typeface="Arial" panose="020B0604020202020204" pitchFamily="34" charset="0"/>
                <a:cs typeface="Arial" panose="020B0604020202020204" pitchFamily="34" charset="0"/>
              </a:rPr>
              <a:t>: Director General de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institucional</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relacionados</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programas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temas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Inclusión</a:t>
            </a:r>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Atención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campañas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institucionales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Sistemas</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Institutos</a:t>
            </a:r>
            <a:r>
              <a:rPr lang="en-US" sz="1200" dirty="0">
                <a:latin typeface="Arial" panose="020B0604020202020204" pitchFamily="34" charset="0"/>
                <a:cs typeface="Arial" panose="020B0604020202020204" pitchFamily="34" charset="0"/>
              </a:rPr>
              <a:t> de SIDS </a:t>
            </a:r>
            <a:r>
              <a:rPr lang="en-US" sz="1200" dirty="0" err="1">
                <a:latin typeface="Arial" panose="020B0604020202020204" pitchFamily="34" charset="0"/>
                <a:cs typeface="Arial" panose="020B0604020202020204" pitchFamily="34" charset="0"/>
              </a:rPr>
              <a:t>cómo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ICOJUVE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SIPINNA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Dirección</a:t>
            </a:r>
            <a:r>
              <a:rPr lang="en-US" sz="1200" dirty="0">
                <a:latin typeface="Arial" panose="020B0604020202020204" pitchFamily="34" charset="0"/>
                <a:cs typeface="Arial" panose="020B0604020202020204" pitchFamily="34" charset="0"/>
              </a:rPr>
              <a:t> para </a:t>
            </a:r>
            <a:r>
              <a:rPr lang="en-US" sz="1200" dirty="0" err="1">
                <a:latin typeface="Arial" panose="020B0604020202020204" pitchFamily="34" charset="0"/>
                <a:cs typeface="Arial" panose="020B0604020202020204" pitchFamily="34" charset="0"/>
              </a:rPr>
              <a:t>Promover</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Igualdad</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Prevenir</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Discriminación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posiciono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Imagen</a:t>
            </a:r>
            <a:r>
              <a:rPr lang="en-US" sz="1200" dirty="0">
                <a:latin typeface="Arial" panose="020B0604020202020204" pitchFamily="34" charset="0"/>
                <a:cs typeface="Arial" panose="020B0604020202020204" pitchFamily="34" charset="0"/>
              </a:rPr>
              <a:t> y se </a:t>
            </a:r>
            <a:r>
              <a:rPr lang="en-US" sz="1200" dirty="0" err="1">
                <a:latin typeface="Arial" panose="020B0604020202020204" pitchFamily="34" charset="0"/>
                <a:cs typeface="Arial" panose="020B0604020202020204" pitchFamily="34" charset="0"/>
              </a:rPr>
              <a:t>aumento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promoción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dififusión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Secretaria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Inclusión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Desarrollo</a:t>
            </a:r>
            <a:r>
              <a:rPr lang="en-US" sz="1200" dirty="0">
                <a:latin typeface="Arial" panose="020B0604020202020204" pitchFamily="34" charset="0"/>
                <a:cs typeface="Arial" panose="020B0604020202020204" pitchFamily="34" charset="0"/>
              </a:rPr>
              <a:t> Social.</a:t>
            </a:r>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s-MX" sz="900" dirty="0"/>
          </a:p>
          <a:p>
            <a:r>
              <a:rPr lang="en-US" sz="900" dirty="0"/>
              <a:t> </a:t>
            </a:r>
            <a:endParaRPr lang="es-MX" sz="900" dirty="0"/>
          </a:p>
          <a:p>
            <a:pPr algn="just"/>
            <a:endParaRPr lang="es-MX" sz="900" dirty="0">
              <a:latin typeface="Helvetica" pitchFamily="2" charset="0"/>
            </a:endParaRPr>
          </a:p>
          <a:p>
            <a:pPr algn="just"/>
            <a:endParaRPr lang="es-419" sz="900" dirty="0">
              <a:latin typeface="Helvetica" pitchFamily="2" charset="0"/>
            </a:endParaRPr>
          </a:p>
          <a:p>
            <a:pPr algn="just"/>
            <a:endParaRPr lang="es-MX" sz="900" dirty="0">
              <a:latin typeface="Helvetica" pitchFamily="2" charset="0"/>
            </a:endParaRPr>
          </a:p>
        </p:txBody>
      </p:sp>
      <p:sp>
        <p:nvSpPr>
          <p:cNvPr id="3" name="Rectángulo 2">
            <a:extLst>
              <a:ext uri="{FF2B5EF4-FFF2-40B4-BE49-F238E27FC236}">
                <a16:creationId xmlns:a16="http://schemas.microsoft.com/office/drawing/2014/main" id="{FF518B09-F263-48A4-BF41-411F62A72D85}"/>
              </a:ext>
            </a:extLst>
          </p:cNvPr>
          <p:cNvSpPr/>
          <p:nvPr/>
        </p:nvSpPr>
        <p:spPr>
          <a:xfrm>
            <a:off x="2473380" y="1643921"/>
            <a:ext cx="4237139" cy="1281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CCE1FA68-AD05-499A-8316-E9011C20AD1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38727" y="316695"/>
            <a:ext cx="1471790" cy="807792"/>
          </a:xfrm>
          <a:prstGeom prst="rect">
            <a:avLst/>
          </a:prstGeom>
          <a:noFill/>
          <a:ln>
            <a:noFill/>
          </a:ln>
        </p:spPr>
      </p:pic>
      <p:pic>
        <p:nvPicPr>
          <p:cNvPr id="7" name="Imagen 6">
            <a:extLst>
              <a:ext uri="{FF2B5EF4-FFF2-40B4-BE49-F238E27FC236}">
                <a16:creationId xmlns:a16="http://schemas.microsoft.com/office/drawing/2014/main" id="{BFA9BB9D-50EF-4632-AC86-7998ED13520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44750" y="316697"/>
            <a:ext cx="1962150" cy="627863"/>
          </a:xfrm>
          <a:prstGeom prst="rect">
            <a:avLst/>
          </a:prstGeom>
          <a:noFill/>
          <a:ln>
            <a:noFill/>
          </a:ln>
        </p:spPr>
      </p:pic>
      <p:sp>
        <p:nvSpPr>
          <p:cNvPr id="4" name="CuadroTexto 3">
            <a:extLst>
              <a:ext uri="{FF2B5EF4-FFF2-40B4-BE49-F238E27FC236}">
                <a16:creationId xmlns:a16="http://schemas.microsoft.com/office/drawing/2014/main" id="{938EF443-C26B-546A-E959-78405860BBDA}"/>
              </a:ext>
            </a:extLst>
          </p:cNvPr>
          <p:cNvSpPr txBox="1"/>
          <p:nvPr/>
        </p:nvSpPr>
        <p:spPr>
          <a:xfrm>
            <a:off x="1125825" y="1098530"/>
            <a:ext cx="4722523" cy="923330"/>
          </a:xfrm>
          <a:prstGeom prst="rect">
            <a:avLst/>
          </a:prstGeom>
          <a:noFill/>
        </p:spPr>
        <p:txBody>
          <a:bodyPr wrap="square" rtlCol="0">
            <a:spAutoFit/>
          </a:bodyPr>
          <a:lstStyle/>
          <a:p>
            <a:pPr algn="ctr"/>
            <a:r>
              <a:rPr lang="es-MX" b="1" dirty="0">
                <a:latin typeface="Helvetica" pitchFamily="2" charset="0"/>
              </a:rPr>
              <a:t>Lic. Ricardo Omar</a:t>
            </a:r>
            <a:br>
              <a:rPr lang="es-MX" b="1" dirty="0">
                <a:latin typeface="Helvetica" pitchFamily="2" charset="0"/>
              </a:rPr>
            </a:br>
            <a:r>
              <a:rPr lang="es-MX" b="1" dirty="0">
                <a:latin typeface="Helvetica" pitchFamily="2" charset="0"/>
              </a:rPr>
              <a:t>Castillo Castillo</a:t>
            </a:r>
          </a:p>
          <a:p>
            <a:pPr algn="ctr"/>
            <a:r>
              <a:rPr lang="es-MX" dirty="0">
                <a:latin typeface="Helvetica" pitchFamily="2" charset="0"/>
              </a:rPr>
              <a:t>Titular de la Unidad de Vinculación y Enlace</a:t>
            </a:r>
          </a:p>
        </p:txBody>
      </p:sp>
      <p:pic>
        <p:nvPicPr>
          <p:cNvPr id="8" name="Imagen 7">
            <a:extLst>
              <a:ext uri="{FF2B5EF4-FFF2-40B4-BE49-F238E27FC236}">
                <a16:creationId xmlns:a16="http://schemas.microsoft.com/office/drawing/2014/main" id="{D16C7A2D-F5EC-4CE0-9914-1E629C88C12E}"/>
              </a:ext>
            </a:extLst>
          </p:cNvPr>
          <p:cNvPicPr>
            <a:picLocks noChangeAspect="1"/>
          </p:cNvPicPr>
          <p:nvPr/>
        </p:nvPicPr>
        <p:blipFill rotWithShape="1">
          <a:blip r:embed="rId4"/>
          <a:srcRect l="39216" t="85865" r="41812" b="12280"/>
          <a:stretch/>
        </p:blipFill>
        <p:spPr>
          <a:xfrm flipV="1">
            <a:off x="12187" y="10676124"/>
            <a:ext cx="6858000" cy="1515877"/>
          </a:xfrm>
          <a:prstGeom prst="rect">
            <a:avLst/>
          </a:prstGeom>
        </p:spPr>
      </p:pic>
    </p:spTree>
    <p:extLst>
      <p:ext uri="{BB962C8B-B14F-4D97-AF65-F5344CB8AC3E}">
        <p14:creationId xmlns:p14="http://schemas.microsoft.com/office/powerpoint/2010/main" val="4048599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1D3DE5F-88C2-4DF9-A703-05113AFA3E2B}"/>
              </a:ext>
            </a:extLst>
          </p:cNvPr>
          <p:cNvSpPr/>
          <p:nvPr/>
        </p:nvSpPr>
        <p:spPr>
          <a:xfrm>
            <a:off x="2473380" y="1643921"/>
            <a:ext cx="4237139" cy="1281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B8E10F8D-3339-43ED-B83C-C044205ACE83}"/>
              </a:ext>
            </a:extLst>
          </p:cNvPr>
          <p:cNvPicPr/>
          <p:nvPr/>
        </p:nvPicPr>
        <p:blipFill rotWithShape="1">
          <a:blip r:embed="rId2">
            <a:extLst>
              <a:ext uri="{28A0092B-C50C-407E-A947-70E740481C1C}">
                <a14:useLocalDpi xmlns:a14="http://schemas.microsoft.com/office/drawing/2010/main" val="0"/>
              </a:ext>
            </a:extLst>
          </a:blip>
          <a:srcRect l="71232"/>
          <a:stretch/>
        </p:blipFill>
        <p:spPr bwMode="auto">
          <a:xfrm>
            <a:off x="5238727" y="313311"/>
            <a:ext cx="1471790" cy="807792"/>
          </a:xfrm>
          <a:prstGeom prst="rect">
            <a:avLst/>
          </a:prstGeom>
          <a:noFill/>
          <a:ln>
            <a:noFill/>
          </a:ln>
        </p:spPr>
      </p:pic>
      <p:pic>
        <p:nvPicPr>
          <p:cNvPr id="6" name="Imagen 5">
            <a:extLst>
              <a:ext uri="{FF2B5EF4-FFF2-40B4-BE49-F238E27FC236}">
                <a16:creationId xmlns:a16="http://schemas.microsoft.com/office/drawing/2014/main" id="{6273D487-B6DF-47E7-9A3E-6556C7459DB5}"/>
              </a:ext>
            </a:extLst>
          </p:cNvPr>
          <p:cNvPicPr/>
          <p:nvPr/>
        </p:nvPicPr>
        <p:blipFill rotWithShape="1">
          <a:blip r:embed="rId2">
            <a:extLst>
              <a:ext uri="{28A0092B-C50C-407E-A947-70E740481C1C}">
                <a14:useLocalDpi xmlns:a14="http://schemas.microsoft.com/office/drawing/2010/main" val="0"/>
              </a:ext>
            </a:extLst>
          </a:blip>
          <a:srcRect l="1" r="55328"/>
          <a:stretch/>
        </p:blipFill>
        <p:spPr bwMode="auto">
          <a:xfrm>
            <a:off x="144750" y="313313"/>
            <a:ext cx="1962150" cy="627863"/>
          </a:xfrm>
          <a:prstGeom prst="rect">
            <a:avLst/>
          </a:prstGeom>
          <a:noFill/>
          <a:ln>
            <a:noFill/>
          </a:ln>
        </p:spPr>
      </p:pic>
      <p:sp>
        <p:nvSpPr>
          <p:cNvPr id="3" name="Marcador de contenido 2"/>
          <p:cNvSpPr>
            <a:spLocks noGrp="1"/>
          </p:cNvSpPr>
          <p:nvPr>
            <p:ph idx="1"/>
          </p:nvPr>
        </p:nvSpPr>
        <p:spPr>
          <a:xfrm>
            <a:off x="471489" y="2026356"/>
            <a:ext cx="5915025" cy="7735712"/>
          </a:xfrm>
        </p:spPr>
        <p:txBody>
          <a:bodyPr/>
          <a:lstStyle/>
          <a:p>
            <a:r>
              <a:rPr lang="en-US" sz="1200" b="1" dirty="0" err="1">
                <a:latin typeface="Arial" panose="020B0604020202020204" pitchFamily="34" charset="0"/>
                <a:cs typeface="Arial" panose="020B0604020202020204" pitchFamily="34" charset="0"/>
              </a:rPr>
              <a:t>Marzo</a:t>
            </a:r>
            <a:r>
              <a:rPr lang="en-US" sz="1200" b="1" dirty="0">
                <a:latin typeface="Arial" panose="020B0604020202020204" pitchFamily="34" charset="0"/>
                <a:cs typeface="Arial" panose="020B0604020202020204" pitchFamily="34" charset="0"/>
              </a:rPr>
              <a:t> 2018 a </a:t>
            </a:r>
            <a:r>
              <a:rPr lang="en-US" sz="1200" b="1" dirty="0" err="1">
                <a:latin typeface="Arial" panose="020B0604020202020204" pitchFamily="34" charset="0"/>
                <a:cs typeface="Arial" panose="020B0604020202020204" pitchFamily="34" charset="0"/>
              </a:rPr>
              <a:t>junio</a:t>
            </a:r>
            <a:r>
              <a:rPr lang="en-US" sz="1200" b="1" dirty="0">
                <a:latin typeface="Arial" panose="020B0604020202020204" pitchFamily="34" charset="0"/>
                <a:cs typeface="Arial" panose="020B0604020202020204" pitchFamily="34" charset="0"/>
              </a:rPr>
              <a:t> 2018      </a:t>
            </a:r>
            <a:r>
              <a:rPr lang="en-US" sz="1200" b="1" dirty="0" err="1">
                <a:latin typeface="Arial" panose="020B0604020202020204" pitchFamily="34" charset="0"/>
                <a:cs typeface="Arial" panose="020B0604020202020204" pitchFamily="34" charset="0"/>
              </a:rPr>
              <a:t>Campaña</a:t>
            </a:r>
            <a:r>
              <a:rPr lang="en-US" sz="1200" b="1" dirty="0">
                <a:latin typeface="Arial" panose="020B0604020202020204" pitchFamily="34" charset="0"/>
                <a:cs typeface="Arial" panose="020B0604020202020204" pitchFamily="34" charset="0"/>
              </a:rPr>
              <a:t> a </a:t>
            </a:r>
            <a:r>
              <a:rPr lang="en-US" sz="1200" b="1" dirty="0" err="1">
                <a:latin typeface="Arial" panose="020B0604020202020204" pitchFamily="34" charset="0"/>
                <a:cs typeface="Arial" panose="020B0604020202020204" pitchFamily="34" charset="0"/>
              </a:rPr>
              <a:t>Diputación</a:t>
            </a:r>
            <a:r>
              <a:rPr lang="en-US" sz="1200" b="1" dirty="0">
                <a:latin typeface="Arial" panose="020B0604020202020204" pitchFamily="34" charset="0"/>
                <a:cs typeface="Arial" panose="020B0604020202020204" pitchFamily="34" charset="0"/>
              </a:rPr>
              <a:t> Federal Primer Distrito de Coahuila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Jefe de </a:t>
            </a:r>
            <a:r>
              <a:rPr lang="en-US" sz="1200" b="1" dirty="0" err="1">
                <a:latin typeface="Arial" panose="020B0604020202020204" pitchFamily="34" charset="0"/>
                <a:cs typeface="Arial" panose="020B0604020202020204" pitchFamily="34" charset="0"/>
              </a:rPr>
              <a:t>Prensa</a:t>
            </a:r>
            <a:r>
              <a:rPr lang="en-US" sz="1200" b="1" dirty="0">
                <a:latin typeface="Arial" panose="020B0604020202020204" pitchFamily="34" charset="0"/>
                <a:cs typeface="Arial" panose="020B0604020202020204" pitchFamily="34" charset="0"/>
              </a:rPr>
              <a:t> (PRI)</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Realización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boletines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toma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fotografías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del </a:t>
            </a:r>
            <a:r>
              <a:rPr lang="en-US" sz="1200" dirty="0" err="1">
                <a:latin typeface="Arial" panose="020B0604020202020204" pitchFamily="34" charset="0"/>
                <a:cs typeface="Arial" panose="020B0604020202020204" pitchFamily="34" charset="0"/>
              </a:rPr>
              <a:t>candidato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eleboración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rol</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como</a:t>
            </a:r>
            <a:r>
              <a:rPr lang="en-US" sz="1200" dirty="0">
                <a:latin typeface="Arial" panose="020B0604020202020204" pitchFamily="34" charset="0"/>
                <a:cs typeface="Arial" panose="020B0604020202020204" pitchFamily="34" charset="0"/>
              </a:rPr>
              <a:t> enlace entre </a:t>
            </a:r>
            <a:r>
              <a:rPr lang="en-US" sz="1200" dirty="0" err="1">
                <a:latin typeface="Arial" panose="020B0604020202020204" pitchFamily="34" charset="0"/>
                <a:cs typeface="Arial" panose="020B0604020202020204" pitchFamily="34" charset="0"/>
              </a:rPr>
              <a:t>representantes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Enero</a:t>
            </a:r>
            <a:r>
              <a:rPr lang="en-US" sz="1200" b="1" dirty="0">
                <a:latin typeface="Arial" panose="020B0604020202020204" pitchFamily="34" charset="0"/>
                <a:cs typeface="Arial" panose="020B0604020202020204" pitchFamily="34" charset="0"/>
              </a:rPr>
              <a:t> 2014—</a:t>
            </a:r>
            <a:r>
              <a:rPr lang="en-US" sz="1200" b="1" dirty="0" err="1">
                <a:latin typeface="Arial" panose="020B0604020202020204" pitchFamily="34" charset="0"/>
                <a:cs typeface="Arial" panose="020B0604020202020204" pitchFamily="34" charset="0"/>
              </a:rPr>
              <a:t>Diciembre</a:t>
            </a:r>
            <a:r>
              <a:rPr lang="en-US" sz="1200" b="1" dirty="0">
                <a:latin typeface="Arial" panose="020B0604020202020204" pitchFamily="34" charset="0"/>
                <a:cs typeface="Arial" panose="020B0604020202020204" pitchFamily="34" charset="0"/>
              </a:rPr>
              <a:t> 2017      </a:t>
            </a:r>
            <a:r>
              <a:rPr lang="en-US" sz="1200" b="1" dirty="0" err="1">
                <a:latin typeface="Arial" panose="020B0604020202020204" pitchFamily="34" charset="0"/>
                <a:cs typeface="Arial" panose="020B0604020202020204" pitchFamily="34" charset="0"/>
              </a:rPr>
              <a:t>Presidencia</a:t>
            </a:r>
            <a:r>
              <a:rPr lang="en-US" sz="1200" b="1" dirty="0">
                <a:latin typeface="Arial" panose="020B0604020202020204" pitchFamily="34" charset="0"/>
                <a:cs typeface="Arial" panose="020B0604020202020204" pitchFamily="34" charset="0"/>
              </a:rPr>
              <a:t> Municipal de </a:t>
            </a:r>
            <a:r>
              <a:rPr lang="en-US" sz="1200" b="1" dirty="0" err="1">
                <a:latin typeface="Arial" panose="020B0604020202020204" pitchFamily="34" charset="0"/>
                <a:cs typeface="Arial" panose="020B0604020202020204" pitchFamily="34" charset="0"/>
              </a:rPr>
              <a:t>Piedras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Negras</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secretario</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Técnico</a:t>
            </a:r>
            <a:r>
              <a:rPr lang="en-US" sz="1200" b="1" dirty="0">
                <a:latin typeface="Arial" panose="020B0604020202020204" pitchFamily="34" charset="0"/>
                <a:cs typeface="Arial" panose="020B0604020202020204" pitchFamily="34" charset="0"/>
              </a:rPr>
              <a:t> del </a:t>
            </a:r>
            <a:r>
              <a:rPr lang="en-US" sz="1200" b="1" dirty="0" err="1">
                <a:latin typeface="Arial" panose="020B0604020202020204" pitchFamily="34" charset="0"/>
                <a:cs typeface="Arial" panose="020B0604020202020204" pitchFamily="34" charset="0"/>
              </a:rPr>
              <a:t>Municipio</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Coordinación</a:t>
            </a:r>
            <a:r>
              <a:rPr lang="en-US" sz="1200" dirty="0">
                <a:latin typeface="Arial" panose="020B0604020202020204" pitchFamily="34" charset="0"/>
                <a:cs typeface="Arial" panose="020B0604020202020204" pitchFamily="34" charset="0"/>
              </a:rPr>
              <a:t> general de las </a:t>
            </a:r>
            <a:r>
              <a:rPr lang="en-US" sz="1200" dirty="0" err="1">
                <a:latin typeface="Arial" panose="020B0604020202020204" pitchFamily="34" charset="0"/>
                <a:cs typeface="Arial" panose="020B0604020202020204" pitchFamily="34" charset="0"/>
              </a:rPr>
              <a:t>direcciones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Atención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Ciudadana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Social, y enlace </a:t>
            </a:r>
            <a:r>
              <a:rPr lang="en-US" sz="1200" dirty="0" err="1">
                <a:latin typeface="Arial" panose="020B0604020202020204" pitchFamily="34" charset="0"/>
                <a:cs typeface="Arial" panose="020B0604020202020204" pitchFamily="34" charset="0"/>
              </a:rPr>
              <a:t>técnico</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primeros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lugares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abatimiento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indicadores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negativos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temas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buen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gobierno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posicionando</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Piedras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Negras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Frontera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Fuerte</a:t>
            </a:r>
            <a:r>
              <a:rPr lang="en-US" sz="1200" dirty="0">
                <a:latin typeface="Arial" panose="020B0604020202020204" pitchFamily="34" charset="0"/>
                <a:cs typeface="Arial" panose="020B0604020202020204" pitchFamily="34" charset="0"/>
              </a:rPr>
              <a:t> de México”</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Marzo2013--- Julio 2013      </a:t>
            </a:r>
            <a:r>
              <a:rPr lang="en-US" sz="1200" b="1" dirty="0" err="1">
                <a:latin typeface="Arial" panose="020B0604020202020204" pitchFamily="34" charset="0"/>
                <a:cs typeface="Arial" panose="020B0604020202020204" pitchFamily="34" charset="0"/>
              </a:rPr>
              <a:t>Campaña</a:t>
            </a:r>
            <a:r>
              <a:rPr lang="en-US" sz="1200" b="1" dirty="0">
                <a:latin typeface="Arial" panose="020B0604020202020204" pitchFamily="34" charset="0"/>
                <a:cs typeface="Arial" panose="020B0604020202020204" pitchFamily="34" charset="0"/>
              </a:rPr>
              <a:t> a </a:t>
            </a:r>
            <a:r>
              <a:rPr lang="en-US" sz="1200" b="1" dirty="0" err="1">
                <a:latin typeface="Arial" panose="020B0604020202020204" pitchFamily="34" charset="0"/>
                <a:cs typeface="Arial" panose="020B0604020202020204" pitchFamily="34" charset="0"/>
              </a:rPr>
              <a:t>Presidente</a:t>
            </a:r>
            <a:r>
              <a:rPr lang="en-US" sz="1200" b="1" dirty="0">
                <a:latin typeface="Arial" panose="020B0604020202020204" pitchFamily="34" charset="0"/>
                <a:cs typeface="Arial" panose="020B0604020202020204" pitchFamily="34" charset="0"/>
              </a:rPr>
              <a:t> Municipal de </a:t>
            </a:r>
            <a:r>
              <a:rPr lang="en-US" sz="1200" b="1" dirty="0" err="1">
                <a:latin typeface="Arial" panose="020B0604020202020204" pitchFamily="34" charset="0"/>
                <a:cs typeface="Arial" panose="020B0604020202020204" pitchFamily="34" charset="0"/>
              </a:rPr>
              <a:t>Piedras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Negras</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Jefe de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 (PRI)</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Cobertura</a:t>
            </a:r>
            <a:r>
              <a:rPr lang="en-US" sz="1200" dirty="0">
                <a:latin typeface="Arial" panose="020B0604020202020204" pitchFamily="34" charset="0"/>
                <a:cs typeface="Arial" panose="020B0604020202020204" pitchFamily="34" charset="0"/>
              </a:rPr>
              <a:t> de agenda del </a:t>
            </a:r>
            <a:r>
              <a:rPr lang="en-US" sz="1200" dirty="0" err="1">
                <a:latin typeface="Arial" panose="020B0604020202020204" pitchFamily="34" charset="0"/>
                <a:cs typeface="Arial" panose="020B0604020202020204" pitchFamily="34" charset="0"/>
              </a:rPr>
              <a:t>candidato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tomas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fotografías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producción</a:t>
            </a:r>
            <a:r>
              <a:rPr lang="en-US" sz="1200" dirty="0">
                <a:latin typeface="Arial" panose="020B0604020202020204" pitchFamily="34" charset="0"/>
                <a:cs typeface="Arial" panose="020B0604020202020204" pitchFamily="34" charset="0"/>
              </a:rPr>
              <a:t> de videos,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redes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 enlace con </a:t>
            </a:r>
            <a:r>
              <a:rPr lang="en-US" sz="1200" dirty="0" err="1">
                <a:latin typeface="Arial" panose="020B0604020202020204" pitchFamily="34" charset="0"/>
                <a:cs typeface="Arial" panose="020B0604020202020204" pitchFamily="34" charset="0"/>
              </a:rPr>
              <a:t>representantes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victoria</a:t>
            </a:r>
            <a:r>
              <a:rPr lang="en-US" sz="1200" dirty="0">
                <a:latin typeface="Arial" panose="020B0604020202020204" pitchFamily="34" charset="0"/>
                <a:cs typeface="Arial" panose="020B0604020202020204" pitchFamily="34" charset="0"/>
              </a:rPr>
              <a:t> del </a:t>
            </a:r>
            <a:r>
              <a:rPr lang="en-US" sz="1200" dirty="0" err="1">
                <a:latin typeface="Arial" panose="020B0604020202020204" pitchFamily="34" charset="0"/>
                <a:cs typeface="Arial" panose="020B0604020202020204" pitchFamily="34" charset="0"/>
              </a:rPr>
              <a:t>candidato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las </a:t>
            </a:r>
            <a:r>
              <a:rPr lang="en-US" sz="1200" dirty="0" err="1">
                <a:latin typeface="Arial" panose="020B0604020202020204" pitchFamily="34" charset="0"/>
                <a:cs typeface="Arial" panose="020B0604020202020204" pitchFamily="34" charset="0"/>
              </a:rPr>
              <a:t>elecciones</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endParaRPr lang="es-MX" sz="900" dirty="0">
              <a:latin typeface="Helvetica" panose="020B0604020202020204" pitchFamily="34" charset="0"/>
              <a:cs typeface="Helvetica" panose="020B0604020202020204" pitchFamily="34" charset="0"/>
            </a:endParaRPr>
          </a:p>
        </p:txBody>
      </p:sp>
      <p:pic>
        <p:nvPicPr>
          <p:cNvPr id="7" name="Imagen 6">
            <a:extLst>
              <a:ext uri="{FF2B5EF4-FFF2-40B4-BE49-F238E27FC236}">
                <a16:creationId xmlns:a16="http://schemas.microsoft.com/office/drawing/2014/main" id="{D46A9350-21FF-4E49-A350-F1E13E5ED623}"/>
              </a:ext>
            </a:extLst>
          </p:cNvPr>
          <p:cNvPicPr>
            <a:picLocks noChangeAspect="1"/>
          </p:cNvPicPr>
          <p:nvPr/>
        </p:nvPicPr>
        <p:blipFill rotWithShape="1">
          <a:blip r:embed="rId3"/>
          <a:srcRect l="39216" t="85865" r="41812" b="12280"/>
          <a:stretch/>
        </p:blipFill>
        <p:spPr>
          <a:xfrm flipV="1">
            <a:off x="12187" y="10676124"/>
            <a:ext cx="6858000" cy="1515877"/>
          </a:xfrm>
          <a:prstGeom prst="rect">
            <a:avLst/>
          </a:prstGeom>
        </p:spPr>
      </p:pic>
    </p:spTree>
    <p:extLst>
      <p:ext uri="{BB962C8B-B14F-4D97-AF65-F5344CB8AC3E}">
        <p14:creationId xmlns:p14="http://schemas.microsoft.com/office/powerpoint/2010/main" val="3409580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748C57-A9A6-4078-83EC-D8796486C4E7}"/>
              </a:ext>
            </a:extLst>
          </p:cNvPr>
          <p:cNvSpPr/>
          <p:nvPr/>
        </p:nvSpPr>
        <p:spPr>
          <a:xfrm>
            <a:off x="2473380" y="1643921"/>
            <a:ext cx="4237139" cy="1281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1F6806C5-475C-4420-86C1-6FAA5973E7E6}"/>
              </a:ext>
            </a:extLst>
          </p:cNvPr>
          <p:cNvPicPr/>
          <p:nvPr/>
        </p:nvPicPr>
        <p:blipFill rotWithShape="1">
          <a:blip r:embed="rId2">
            <a:extLst>
              <a:ext uri="{28A0092B-C50C-407E-A947-70E740481C1C}">
                <a14:useLocalDpi xmlns:a14="http://schemas.microsoft.com/office/drawing/2010/main" val="0"/>
              </a:ext>
            </a:extLst>
          </a:blip>
          <a:srcRect l="71232"/>
          <a:stretch/>
        </p:blipFill>
        <p:spPr bwMode="auto">
          <a:xfrm>
            <a:off x="5238727" y="272004"/>
            <a:ext cx="1471790" cy="807792"/>
          </a:xfrm>
          <a:prstGeom prst="rect">
            <a:avLst/>
          </a:prstGeom>
          <a:noFill/>
          <a:ln>
            <a:noFill/>
          </a:ln>
        </p:spPr>
      </p:pic>
      <p:pic>
        <p:nvPicPr>
          <p:cNvPr id="6" name="Imagen 5">
            <a:extLst>
              <a:ext uri="{FF2B5EF4-FFF2-40B4-BE49-F238E27FC236}">
                <a16:creationId xmlns:a16="http://schemas.microsoft.com/office/drawing/2014/main" id="{3388344A-508B-4326-A2D7-C5BFDA824194}"/>
              </a:ext>
            </a:extLst>
          </p:cNvPr>
          <p:cNvPicPr/>
          <p:nvPr/>
        </p:nvPicPr>
        <p:blipFill rotWithShape="1">
          <a:blip r:embed="rId2">
            <a:extLst>
              <a:ext uri="{28A0092B-C50C-407E-A947-70E740481C1C}">
                <a14:useLocalDpi xmlns:a14="http://schemas.microsoft.com/office/drawing/2010/main" val="0"/>
              </a:ext>
            </a:extLst>
          </a:blip>
          <a:srcRect l="1" r="55328"/>
          <a:stretch/>
        </p:blipFill>
        <p:spPr bwMode="auto">
          <a:xfrm>
            <a:off x="144750" y="272006"/>
            <a:ext cx="1962150" cy="627863"/>
          </a:xfrm>
          <a:prstGeom prst="rect">
            <a:avLst/>
          </a:prstGeom>
          <a:noFill/>
          <a:ln>
            <a:noFill/>
          </a:ln>
        </p:spPr>
      </p:pic>
      <p:sp>
        <p:nvSpPr>
          <p:cNvPr id="3" name="Marcador de contenido 2"/>
          <p:cNvSpPr>
            <a:spLocks noGrp="1"/>
          </p:cNvSpPr>
          <p:nvPr>
            <p:ph idx="1"/>
          </p:nvPr>
        </p:nvSpPr>
        <p:spPr>
          <a:xfrm>
            <a:off x="471490" y="2284509"/>
            <a:ext cx="5915025" cy="7735712"/>
          </a:xfrm>
        </p:spPr>
        <p:txBody>
          <a:bodyPr>
            <a:normAutofit/>
          </a:bodyPr>
          <a:lstStyle/>
          <a:p>
            <a:r>
              <a:rPr lang="en-US" sz="1200" b="1" dirty="0" err="1">
                <a:latin typeface="Arial" panose="020B0604020202020204" pitchFamily="34" charset="0"/>
                <a:cs typeface="Arial" panose="020B0604020202020204" pitchFamily="34" charset="0"/>
              </a:rPr>
              <a:t>Enero</a:t>
            </a:r>
            <a:r>
              <a:rPr lang="en-US" sz="1200" b="1" dirty="0">
                <a:latin typeface="Arial" panose="020B0604020202020204" pitchFamily="34" charset="0"/>
                <a:cs typeface="Arial" panose="020B0604020202020204" pitchFamily="34" charset="0"/>
              </a:rPr>
              <a:t> 2011--- </a:t>
            </a:r>
            <a:r>
              <a:rPr lang="en-US" sz="1200" b="1" dirty="0" err="1">
                <a:latin typeface="Arial" panose="020B0604020202020204" pitchFamily="34" charset="0"/>
                <a:cs typeface="Arial" panose="020B0604020202020204" pitchFamily="34" charset="0"/>
              </a:rPr>
              <a:t>Diciembre</a:t>
            </a:r>
            <a:r>
              <a:rPr lang="en-US" sz="1200" b="1" dirty="0">
                <a:latin typeface="Arial" panose="020B0604020202020204" pitchFamily="34" charset="0"/>
                <a:cs typeface="Arial" panose="020B0604020202020204" pitchFamily="34" charset="0"/>
              </a:rPr>
              <a:t> 2013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 de </a:t>
            </a:r>
            <a:r>
              <a:rPr lang="en-US" sz="1200" b="1" dirty="0" err="1">
                <a:latin typeface="Arial" panose="020B0604020202020204" pitchFamily="34" charset="0"/>
                <a:cs typeface="Arial" panose="020B0604020202020204" pitchFamily="34" charset="0"/>
              </a:rPr>
              <a:t>Gobierno</a:t>
            </a:r>
            <a:r>
              <a:rPr lang="en-US" sz="1200" b="1" dirty="0">
                <a:latin typeface="Arial" panose="020B0604020202020204" pitchFamily="34" charset="0"/>
                <a:cs typeface="Arial" panose="020B0604020202020204" pitchFamily="34" charset="0"/>
              </a:rPr>
              <a:t> del Estado.</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Posicion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Coordinador</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Comunicación</a:t>
            </a:r>
            <a:r>
              <a:rPr lang="en-US" sz="1200" b="1" dirty="0">
                <a:latin typeface="Arial" panose="020B0604020202020204" pitchFamily="34" charset="0"/>
                <a:cs typeface="Arial" panose="020B0604020202020204" pitchFamily="34" charset="0"/>
              </a:rPr>
              <a:t> Social </a:t>
            </a:r>
            <a:r>
              <a:rPr lang="en-US" sz="1200" b="1" dirty="0" err="1">
                <a:latin typeface="Arial" panose="020B0604020202020204" pitchFamily="34" charset="0"/>
                <a:cs typeface="Arial" panose="020B0604020202020204" pitchFamily="34" charset="0"/>
              </a:rPr>
              <a:t>Región</a:t>
            </a:r>
            <a:r>
              <a:rPr lang="en-US" sz="1200" b="1" dirty="0">
                <a:latin typeface="Arial" panose="020B0604020202020204" pitchFamily="34" charset="0"/>
                <a:cs typeface="Arial" panose="020B0604020202020204" pitchFamily="34" charset="0"/>
              </a:rPr>
              <a:t> Norte.</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Representante</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coordinación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Social </a:t>
            </a:r>
            <a:r>
              <a:rPr lang="en-US" sz="1200" dirty="0" err="1">
                <a:latin typeface="Arial" panose="020B0604020202020204" pitchFamily="34" charset="0"/>
                <a:cs typeface="Arial" panose="020B0604020202020204" pitchFamily="34" charset="0"/>
              </a:rPr>
              <a:t>Estatal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el </a:t>
            </a:r>
            <a:r>
              <a:rPr lang="en-US" sz="1200" dirty="0" err="1">
                <a:latin typeface="Arial" panose="020B0604020202020204" pitchFamily="34" charset="0"/>
                <a:cs typeface="Arial" panose="020B0604020202020204" pitchFamily="34" charset="0"/>
              </a:rPr>
              <a:t>norte</a:t>
            </a:r>
            <a:r>
              <a:rPr lang="en-US" sz="1200" dirty="0">
                <a:latin typeface="Arial" panose="020B0604020202020204" pitchFamily="34" charset="0"/>
                <a:cs typeface="Arial" panose="020B0604020202020204" pitchFamily="34" charset="0"/>
              </a:rPr>
              <a:t> de Coahuila, </a:t>
            </a:r>
            <a:r>
              <a:rPr lang="en-US" sz="1200" dirty="0" err="1">
                <a:latin typeface="Arial" panose="020B0604020202020204" pitchFamily="34" charset="0"/>
                <a:cs typeface="Arial" panose="020B0604020202020204" pitchFamily="34" charset="0"/>
              </a:rPr>
              <a:t>redacción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boletines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informativos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cobertura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actividades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secretarios</a:t>
            </a:r>
            <a:r>
              <a:rPr lang="en-US" sz="1200" dirty="0">
                <a:latin typeface="Arial" panose="020B0604020202020204" pitchFamily="34" charset="0"/>
                <a:cs typeface="Arial" panose="020B0604020202020204" pitchFamily="34" charset="0"/>
              </a:rPr>
              <a:t> de Estado, enlaces </a:t>
            </a:r>
            <a:r>
              <a:rPr lang="en-US" sz="1200" dirty="0" err="1">
                <a:latin typeface="Arial" panose="020B0604020202020204" pitchFamily="34" charset="0"/>
                <a:cs typeface="Arial" panose="020B0604020202020204" pitchFamily="34" charset="0"/>
              </a:rPr>
              <a:t>radiofonicos</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traves</a:t>
            </a:r>
            <a:r>
              <a:rPr lang="en-US" sz="1200" dirty="0">
                <a:latin typeface="Arial" panose="020B0604020202020204" pitchFamily="34" charset="0"/>
                <a:cs typeface="Arial" panose="020B0604020202020204" pitchFamily="34" charset="0"/>
              </a:rPr>
              <a:t> del Sistema </a:t>
            </a:r>
            <a:r>
              <a:rPr lang="en-US" sz="1200" dirty="0" err="1">
                <a:latin typeface="Arial" panose="020B0604020202020204" pitchFamily="34" charset="0"/>
                <a:cs typeface="Arial" panose="020B0604020202020204" pitchFamily="34" charset="0"/>
              </a:rPr>
              <a:t>Estatal</a:t>
            </a:r>
            <a:r>
              <a:rPr lang="en-US" sz="1200" dirty="0">
                <a:latin typeface="Arial" panose="020B0604020202020204" pitchFamily="34" charset="0"/>
                <a:cs typeface="Arial" panose="020B0604020202020204" pitchFamily="34" charset="0"/>
              </a:rPr>
              <a:t> de Radio, </a:t>
            </a:r>
            <a:r>
              <a:rPr lang="en-US" sz="1200" dirty="0" err="1">
                <a:latin typeface="Arial" panose="020B0604020202020204" pitchFamily="34" charset="0"/>
                <a:cs typeface="Arial" panose="020B0604020202020204" pitchFamily="34" charset="0"/>
              </a:rPr>
              <a:t>así</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cómo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reporteros</a:t>
            </a:r>
            <a:r>
              <a:rPr lang="en-US" sz="1200" dirty="0">
                <a:latin typeface="Arial" panose="020B0604020202020204" pitchFamily="34" charset="0"/>
                <a:cs typeface="Arial" panose="020B0604020202020204" pitchFamily="34" charset="0"/>
              </a:rPr>
              <a:t>, jefes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dueños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medios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clara</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oportuna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emanada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Gobierno</a:t>
            </a:r>
            <a:r>
              <a:rPr lang="en-US" sz="1200" dirty="0">
                <a:latin typeface="Arial" panose="020B0604020202020204" pitchFamily="34" charset="0"/>
                <a:cs typeface="Arial" panose="020B0604020202020204" pitchFamily="34" charset="0"/>
              </a:rPr>
              <a:t> del Estado </a:t>
            </a:r>
            <a:r>
              <a:rPr lang="en-US" sz="1200" dirty="0" err="1">
                <a:latin typeface="Arial" panose="020B0604020202020204" pitchFamily="34" charset="0"/>
                <a:cs typeface="Arial" panose="020B0604020202020204" pitchFamily="34" charset="0"/>
              </a:rPr>
              <a:t>dirigida</a:t>
            </a:r>
            <a:r>
              <a:rPr lang="en-US" sz="1200" dirty="0">
                <a:latin typeface="Arial" panose="020B0604020202020204" pitchFamily="34" charset="0"/>
                <a:cs typeface="Arial" panose="020B0604020202020204" pitchFamily="34" charset="0"/>
              </a:rPr>
              <a:t> a la </a:t>
            </a:r>
            <a:r>
              <a:rPr lang="en-US" sz="1200" dirty="0" err="1">
                <a:latin typeface="Arial" panose="020B0604020202020204" pitchFamily="34" charset="0"/>
                <a:cs typeface="Arial" panose="020B0604020202020204" pitchFamily="34" charset="0"/>
              </a:rPr>
              <a:t>sociedad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coahuilense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permitiendo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ejecutar</a:t>
            </a:r>
            <a:r>
              <a:rPr lang="en-US" sz="1200" dirty="0">
                <a:latin typeface="Arial" panose="020B0604020202020204" pitchFamily="34" charset="0"/>
                <a:cs typeface="Arial" panose="020B0604020202020204" pitchFamily="34" charset="0"/>
              </a:rPr>
              <a:t> con </a:t>
            </a:r>
            <a:r>
              <a:rPr lang="en-US" sz="1200" dirty="0" err="1">
                <a:latin typeface="Arial" panose="020B0604020202020204" pitchFamily="34" charset="0"/>
                <a:cs typeface="Arial" panose="020B0604020202020204" pitchFamily="34" charset="0"/>
              </a:rPr>
              <a:t>éxito</a:t>
            </a:r>
            <a:r>
              <a:rPr lang="en-US" sz="1200" dirty="0">
                <a:latin typeface="Arial" panose="020B0604020202020204" pitchFamily="34" charset="0"/>
                <a:cs typeface="Arial" panose="020B0604020202020204" pitchFamily="34" charset="0"/>
              </a:rPr>
              <a:t> las </a:t>
            </a:r>
            <a:r>
              <a:rPr lang="en-US" sz="1200" dirty="0" err="1">
                <a:latin typeface="Arial" panose="020B0604020202020204" pitchFamily="34" charset="0"/>
                <a:cs typeface="Arial" panose="020B0604020202020204" pitchFamily="34" charset="0"/>
              </a:rPr>
              <a:t>Políticas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Públicas</a:t>
            </a:r>
            <a:r>
              <a:rPr lang="en-US" sz="1200" dirty="0">
                <a:latin typeface="Arial" panose="020B0604020202020204" pitchFamily="34" charset="0"/>
                <a:cs typeface="Arial" panose="020B0604020202020204" pitchFamily="34" charset="0"/>
              </a:rPr>
              <a:t> del Estado.</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Enero</a:t>
            </a:r>
            <a:r>
              <a:rPr lang="en-US" sz="1200" b="1" dirty="0">
                <a:latin typeface="Arial" panose="020B0604020202020204" pitchFamily="34" charset="0"/>
                <a:cs typeface="Arial" panose="020B0604020202020204" pitchFamily="34" charset="0"/>
              </a:rPr>
              <a:t> 1992--- </a:t>
            </a:r>
            <a:r>
              <a:rPr lang="en-US" sz="1200" b="1" dirty="0" err="1">
                <a:latin typeface="Arial" panose="020B0604020202020204" pitchFamily="34" charset="0"/>
                <a:cs typeface="Arial" panose="020B0604020202020204" pitchFamily="34" charset="0"/>
              </a:rPr>
              <a:t>septiembre</a:t>
            </a:r>
            <a:r>
              <a:rPr lang="en-US" sz="1200" b="1" dirty="0">
                <a:latin typeface="Arial" panose="020B0604020202020204" pitchFamily="34" charset="0"/>
                <a:cs typeface="Arial" panose="020B0604020202020204" pitchFamily="34" charset="0"/>
              </a:rPr>
              <a:t> 2013                        </a:t>
            </a:r>
            <a:r>
              <a:rPr lang="en-US" sz="1200" b="1" dirty="0" err="1">
                <a:latin typeface="Arial" panose="020B0604020202020204" pitchFamily="34" charset="0"/>
                <a:cs typeface="Arial" panose="020B0604020202020204" pitchFamily="34" charset="0"/>
              </a:rPr>
              <a:t>INFONOR</a:t>
            </a:r>
            <a:r>
              <a:rPr lang="en-US" sz="1200" b="1" dirty="0">
                <a:latin typeface="Arial" panose="020B0604020202020204" pitchFamily="34" charset="0"/>
                <a:cs typeface="Arial" panose="020B0604020202020204" pitchFamily="34" charset="0"/>
              </a:rPr>
              <a:t> SA de CV.</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Posición</a:t>
            </a:r>
            <a:r>
              <a:rPr lang="en-US" sz="1200" b="1" dirty="0">
                <a:latin typeface="Arial" panose="020B0604020202020204" pitchFamily="34" charset="0"/>
                <a:cs typeface="Arial" panose="020B0604020202020204" pitchFamily="34" charset="0"/>
              </a:rPr>
              <a:t>; responsible de </a:t>
            </a:r>
            <a:r>
              <a:rPr lang="en-US" sz="1200" b="1" dirty="0" err="1">
                <a:latin typeface="Arial" panose="020B0604020202020204" pitchFamily="34" charset="0"/>
                <a:cs typeface="Arial" panose="020B0604020202020204" pitchFamily="34" charset="0"/>
              </a:rPr>
              <a:t>oficina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Región</a:t>
            </a:r>
            <a:r>
              <a:rPr lang="en-US" sz="1200" b="1" dirty="0">
                <a:latin typeface="Arial" panose="020B0604020202020204" pitchFamily="34" charset="0"/>
                <a:cs typeface="Arial" panose="020B0604020202020204" pitchFamily="34" charset="0"/>
              </a:rPr>
              <a:t> Norte de Coahuila.</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Elaboración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sintesis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informativas</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monitoreo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noticieros</a:t>
            </a:r>
            <a:r>
              <a:rPr lang="en-US" sz="1200" dirty="0">
                <a:latin typeface="Arial" panose="020B0604020202020204" pitchFamily="34" charset="0"/>
                <a:cs typeface="Arial" panose="020B0604020202020204" pitchFamily="34" charset="0"/>
              </a:rPr>
              <a:t> de radio y television.</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Logros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 </a:t>
            </a:r>
            <a:r>
              <a:rPr lang="en-US" sz="1200" dirty="0" err="1">
                <a:latin typeface="Arial" panose="020B0604020202020204" pitchFamily="34" charset="0"/>
                <a:cs typeface="Arial" panose="020B0604020202020204" pitchFamily="34" charset="0"/>
              </a:rPr>
              <a:t>obtuvo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satisfacción</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diferentes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clientes</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empresa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el </a:t>
            </a:r>
            <a:r>
              <a:rPr lang="en-US" sz="1200" dirty="0" err="1">
                <a:latin typeface="Arial" panose="020B0604020202020204" pitchFamily="34" charset="0"/>
                <a:cs typeface="Arial" panose="020B0604020202020204" pitchFamily="34" charset="0"/>
              </a:rPr>
              <a:t>manejo</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información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relevante</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Lenguaje</a:t>
            </a:r>
            <a:r>
              <a:rPr lang="en-US" sz="1200" b="1" dirty="0">
                <a:latin typeface="Arial" panose="020B0604020202020204" pitchFamily="34" charset="0"/>
                <a:cs typeface="Arial" panose="020B0604020202020204" pitchFamily="34" charset="0"/>
              </a:rPr>
              <a:t>: Ingles 50%</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Habilidades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administrativas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Disciplina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lealtad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trabajo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equipo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buena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comunicación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capacidad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analitica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honesto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espiritu</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servicio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proactivo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trabajo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bajo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presión</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Otras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Actividades</a:t>
            </a:r>
            <a:r>
              <a:rPr lang="en-US" sz="1200" b="1"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pPr lvl="0"/>
            <a:r>
              <a:rPr lang="en-US" sz="1200" dirty="0" err="1">
                <a:latin typeface="Arial" panose="020B0604020202020204" pitchFamily="34" charset="0"/>
                <a:cs typeface="Arial" panose="020B0604020202020204" pitchFamily="34" charset="0"/>
              </a:rPr>
              <a:t>Asesor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Certificado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fotografía</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redacción</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Presencia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Ejecutiva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por</a:t>
            </a:r>
            <a:r>
              <a:rPr lang="en-US" sz="1200" dirty="0">
                <a:latin typeface="Arial" panose="020B0604020202020204" pitchFamily="34" charset="0"/>
                <a:cs typeface="Arial" panose="020B0604020202020204" pitchFamily="34" charset="0"/>
              </a:rPr>
              <a:t> la Academia Dora Alba </a:t>
            </a:r>
            <a:r>
              <a:rPr lang="en-US" sz="1200" dirty="0" err="1">
                <a:latin typeface="Arial" panose="020B0604020202020204" pitchFamily="34" charset="0"/>
                <a:cs typeface="Arial" panose="020B0604020202020204" pitchFamily="34" charset="0"/>
              </a:rPr>
              <a: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Acuña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Coah</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pPr lvl="0"/>
            <a:r>
              <a:rPr lang="en-US" sz="1200" dirty="0" err="1">
                <a:latin typeface="Arial" panose="020B0604020202020204" pitchFamily="34" charset="0"/>
                <a:cs typeface="Arial" panose="020B0604020202020204" pitchFamily="34" charset="0"/>
              </a:rPr>
              <a:t>Disfruto</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Lectura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los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viajes</a:t>
            </a:r>
            <a:r>
              <a:rPr lang="en-US" sz="1200" dirty="0">
                <a:latin typeface="Arial" panose="020B0604020202020204" pitchFamily="34" charset="0"/>
                <a:cs typeface="Arial" panose="020B0604020202020204" pitchFamily="34" charset="0"/>
              </a:rPr>
              <a:t> y las </a:t>
            </a:r>
            <a:r>
              <a:rPr lang="en-US" sz="1200" dirty="0" err="1">
                <a:latin typeface="Arial" panose="020B0604020202020204" pitchFamily="34" charset="0"/>
                <a:cs typeface="Arial" panose="020B0604020202020204" pitchFamily="34" charset="0"/>
              </a:rPr>
              <a:t>reuniones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sociales</a:t>
            </a:r>
            <a:r>
              <a:rPr lang="en-US" sz="1200" dirty="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a:p>
            <a:pPr lvl="0"/>
            <a:r>
              <a:rPr lang="en-US" sz="1200" dirty="0" err="1">
                <a:latin typeface="Arial" panose="020B0604020202020204" pitchFamily="34" charset="0"/>
                <a:cs typeface="Arial" panose="020B0604020202020204" pitchFamily="34" charset="0"/>
              </a:rPr>
              <a:t>Deportes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Ciclismo</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caminata</a:t>
            </a:r>
            <a:r>
              <a:rPr lang="en-US" sz="1200" dirty="0">
                <a:latin typeface="Arial" panose="020B0604020202020204" pitchFamily="34" charset="0"/>
                <a:cs typeface="Arial" panose="020B0604020202020204" pitchFamily="34" charset="0"/>
              </a:rPr>
              <a:t> y </a:t>
            </a:r>
            <a:r>
              <a:rPr lang="en-US" sz="1200" dirty="0" err="1">
                <a:latin typeface="Arial" panose="020B0604020202020204" pitchFamily="34" charset="0"/>
                <a:cs typeface="Arial" panose="020B0604020202020204" pitchFamily="34" charset="0"/>
              </a:rPr>
              <a:t>automovilismo</a:t>
            </a:r>
            <a:endParaRPr lang="es-MX" sz="1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183EBE95-4105-4F28-BD39-2AB94078EF76}"/>
              </a:ext>
            </a:extLst>
          </p:cNvPr>
          <p:cNvPicPr>
            <a:picLocks noChangeAspect="1"/>
          </p:cNvPicPr>
          <p:nvPr/>
        </p:nvPicPr>
        <p:blipFill rotWithShape="1">
          <a:blip r:embed="rId3"/>
          <a:srcRect l="39216" t="85865" r="41812" b="12280"/>
          <a:stretch/>
        </p:blipFill>
        <p:spPr>
          <a:xfrm flipV="1">
            <a:off x="12187" y="10676124"/>
            <a:ext cx="6858000" cy="1515877"/>
          </a:xfrm>
          <a:prstGeom prst="rect">
            <a:avLst/>
          </a:prstGeom>
        </p:spPr>
      </p:pic>
    </p:spTree>
    <p:extLst>
      <p:ext uri="{BB962C8B-B14F-4D97-AF65-F5344CB8AC3E}">
        <p14:creationId xmlns:p14="http://schemas.microsoft.com/office/powerpoint/2010/main" val="1885813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2EFEF11A-C79D-9C6B-3E97-BD9C8CFB3728}"/>
              </a:ext>
            </a:extLst>
          </p:cNvPr>
          <p:cNvGrpSpPr/>
          <p:nvPr/>
        </p:nvGrpSpPr>
        <p:grpSpPr>
          <a:xfrm>
            <a:off x="9521" y="0"/>
            <a:ext cx="6858000" cy="12192000"/>
            <a:chOff x="9521" y="0"/>
            <a:chExt cx="6858000" cy="12192000"/>
          </a:xfrm>
        </p:grpSpPr>
        <p:sp>
          <p:nvSpPr>
            <p:cNvPr id="5" name="object 18">
              <a:extLst>
                <a:ext uri="{FF2B5EF4-FFF2-40B4-BE49-F238E27FC236}">
                  <a16:creationId xmlns:a16="http://schemas.microsoft.com/office/drawing/2014/main" id="{93C9C691-55A9-F8C5-DE94-12350BDA4DB5}"/>
                </a:ext>
              </a:extLst>
            </p:cNvPr>
            <p:cNvSpPr/>
            <p:nvPr/>
          </p:nvSpPr>
          <p:spPr>
            <a:xfrm>
              <a:off x="9521" y="10677525"/>
              <a:ext cx="6858000" cy="1514475"/>
            </a:xfrm>
            <a:prstGeom prst="rect">
              <a:avLst/>
            </a:prstGeom>
            <a:blipFill>
              <a:blip r:embed="rId2" cstate="print"/>
              <a:stretch>
                <a:fillRect/>
              </a:stretch>
            </a:blipFill>
          </p:spPr>
          <p:txBody>
            <a:bodyPr wrap="square" lIns="0" tIns="0" rIns="0" bIns="0" rtlCol="0">
              <a:noAutofit/>
            </a:bodyPr>
            <a:lstStyle/>
            <a:p>
              <a:endParaRPr/>
            </a:p>
          </p:txBody>
        </p:sp>
        <p:sp>
          <p:nvSpPr>
            <p:cNvPr id="6" name="object 17">
              <a:extLst>
                <a:ext uri="{FF2B5EF4-FFF2-40B4-BE49-F238E27FC236}">
                  <a16:creationId xmlns:a16="http://schemas.microsoft.com/office/drawing/2014/main" id="{98EDEE11-6396-FBFA-70E7-129A24D346E9}"/>
                </a:ext>
              </a:extLst>
            </p:cNvPr>
            <p:cNvSpPr/>
            <p:nvPr/>
          </p:nvSpPr>
          <p:spPr>
            <a:xfrm>
              <a:off x="342900" y="0"/>
              <a:ext cx="6172200" cy="923925"/>
            </a:xfrm>
            <a:prstGeom prst="rect">
              <a:avLst/>
            </a:prstGeom>
            <a:blipFill>
              <a:blip r:embed="rId3" cstate="print"/>
              <a:stretch>
                <a:fillRect/>
              </a:stretch>
            </a:blipFill>
          </p:spPr>
          <p:txBody>
            <a:bodyPr wrap="square" lIns="0" tIns="0" rIns="0" bIns="0" rtlCol="0">
              <a:noAutofit/>
            </a:bodyPr>
            <a:lstStyle/>
            <a:p>
              <a:endParaRPr/>
            </a:p>
          </p:txBody>
        </p:sp>
        <p:sp>
          <p:nvSpPr>
            <p:cNvPr id="8" name="object 15">
              <a:extLst>
                <a:ext uri="{FF2B5EF4-FFF2-40B4-BE49-F238E27FC236}">
                  <a16:creationId xmlns:a16="http://schemas.microsoft.com/office/drawing/2014/main" id="{D2524A97-2251-D657-3410-1FA1CB2AA388}"/>
                </a:ext>
              </a:extLst>
            </p:cNvPr>
            <p:cNvSpPr txBox="1"/>
            <p:nvPr/>
          </p:nvSpPr>
          <p:spPr>
            <a:xfrm>
              <a:off x="1485646" y="1320728"/>
              <a:ext cx="4257243" cy="806764"/>
            </a:xfrm>
            <a:prstGeom prst="rect">
              <a:avLst/>
            </a:prstGeom>
          </p:spPr>
          <p:txBody>
            <a:bodyPr wrap="square" lIns="0" tIns="12319" rIns="0" bIns="0" rtlCol="0">
              <a:noAutofit/>
            </a:bodyPr>
            <a:lstStyle/>
            <a:p>
              <a:pPr algn="ctr">
                <a:lnSpc>
                  <a:spcPts val="1939"/>
                </a:lnSpc>
              </a:pPr>
              <a:r>
                <a:rPr sz="1800" b="1" spc="0" dirty="0">
                  <a:latin typeface="Arial"/>
                  <a:cs typeface="Arial"/>
                </a:rPr>
                <a:t>Lic. María Dolores Villanueva  Sánchez</a:t>
              </a:r>
              <a:endParaRPr sz="1800">
                <a:latin typeface="Arial"/>
                <a:cs typeface="Arial"/>
              </a:endParaRPr>
            </a:p>
            <a:p>
              <a:pPr marL="54198" marR="67991" algn="ctr">
                <a:lnSpc>
                  <a:spcPct val="95825"/>
                </a:lnSpc>
                <a:spcBef>
                  <a:spcPts val="8"/>
                </a:spcBef>
              </a:pPr>
              <a:r>
                <a:rPr sz="1800" spc="0" dirty="0">
                  <a:latin typeface="Arial"/>
                  <a:cs typeface="Arial"/>
                </a:rPr>
                <a:t>Asistente administrativo de Dirección de</a:t>
              </a:r>
              <a:endParaRPr sz="1800">
                <a:latin typeface="Arial"/>
                <a:cs typeface="Arial"/>
              </a:endParaRPr>
            </a:p>
            <a:p>
              <a:pPr marL="1038201" marR="1048456" algn="ctr">
                <a:lnSpc>
                  <a:spcPct val="95825"/>
                </a:lnSpc>
                <a:spcBef>
                  <a:spcPts val="105"/>
                </a:spcBef>
              </a:pPr>
              <a:r>
                <a:rPr sz="1800" dirty="0">
                  <a:latin typeface="Arial"/>
                  <a:cs typeface="Arial"/>
                </a:rPr>
                <a:t>Vinculación y Enlace</a:t>
              </a:r>
              <a:endParaRPr sz="1800">
                <a:latin typeface="Arial"/>
                <a:cs typeface="Arial"/>
              </a:endParaRPr>
            </a:p>
          </p:txBody>
        </p:sp>
        <p:sp>
          <p:nvSpPr>
            <p:cNvPr id="9" name="object 14">
              <a:extLst>
                <a:ext uri="{FF2B5EF4-FFF2-40B4-BE49-F238E27FC236}">
                  <a16:creationId xmlns:a16="http://schemas.microsoft.com/office/drawing/2014/main" id="{1E3710BE-EC99-1A7E-C1B2-2181FAA38EED}"/>
                </a:ext>
              </a:extLst>
            </p:cNvPr>
            <p:cNvSpPr txBox="1"/>
            <p:nvPr/>
          </p:nvSpPr>
          <p:spPr>
            <a:xfrm>
              <a:off x="192404" y="2672155"/>
              <a:ext cx="6424216" cy="969267"/>
            </a:xfrm>
            <a:prstGeom prst="rect">
              <a:avLst/>
            </a:prstGeom>
          </p:spPr>
          <p:txBody>
            <a:bodyPr wrap="square" lIns="0" tIns="8445" rIns="0" bIns="0" rtlCol="0">
              <a:noAutofit/>
            </a:bodyPr>
            <a:lstStyle/>
            <a:p>
              <a:pPr marL="12700" marR="26286">
                <a:lnSpc>
                  <a:spcPts val="1330"/>
                </a:lnSpc>
              </a:pPr>
              <a:r>
                <a:rPr sz="1200" b="1" spc="-4" dirty="0">
                  <a:latin typeface="Arial"/>
                  <a:cs typeface="Arial"/>
                </a:rPr>
                <a:t>Formación Académica</a:t>
              </a:r>
              <a:endParaRPr sz="1200">
                <a:latin typeface="Arial"/>
                <a:cs typeface="Arial"/>
              </a:endParaRPr>
            </a:p>
            <a:p>
              <a:pPr marL="12700">
                <a:lnSpc>
                  <a:spcPct val="95825"/>
                </a:lnSpc>
                <a:spcBef>
                  <a:spcPts val="955"/>
                </a:spcBef>
              </a:pPr>
              <a:r>
                <a:rPr sz="1200" spc="1" dirty="0">
                  <a:latin typeface="Arial"/>
                  <a:cs typeface="Arial"/>
                </a:rPr>
                <a:t>Licenciatura en Ciencias de la Comunicación en la Universidad Autónoma del Noreste, Saltillo</a:t>
              </a:r>
              <a:endParaRPr sz="1200">
                <a:latin typeface="Arial"/>
                <a:cs typeface="Arial"/>
              </a:endParaRPr>
            </a:p>
            <a:p>
              <a:pPr marL="12700" marR="26286">
                <a:lnSpc>
                  <a:spcPct val="95825"/>
                </a:lnSpc>
                <a:spcBef>
                  <a:spcPts val="120"/>
                </a:spcBef>
              </a:pPr>
              <a:r>
                <a:rPr sz="1200" spc="-4" dirty="0">
                  <a:latin typeface="Arial"/>
                  <a:cs typeface="Arial"/>
                </a:rPr>
                <a:t>Coahuila.</a:t>
              </a:r>
              <a:endParaRPr sz="1200">
                <a:latin typeface="Arial"/>
                <a:cs typeface="Arial"/>
              </a:endParaRPr>
            </a:p>
            <a:p>
              <a:pPr marL="12700" marR="26286">
                <a:lnSpc>
                  <a:spcPct val="95825"/>
                </a:lnSpc>
                <a:spcBef>
                  <a:spcPts val="948"/>
                </a:spcBef>
              </a:pPr>
              <a:r>
                <a:rPr sz="1200" b="1" spc="0" dirty="0">
                  <a:latin typeface="Arial"/>
                  <a:cs typeface="Arial"/>
                </a:rPr>
                <a:t>Experiencia Laboral</a:t>
              </a:r>
              <a:endParaRPr sz="1200">
                <a:latin typeface="Arial"/>
                <a:cs typeface="Arial"/>
              </a:endParaRPr>
            </a:p>
          </p:txBody>
        </p:sp>
        <p:sp>
          <p:nvSpPr>
            <p:cNvPr id="10" name="object 13">
              <a:extLst>
                <a:ext uri="{FF2B5EF4-FFF2-40B4-BE49-F238E27FC236}">
                  <a16:creationId xmlns:a16="http://schemas.microsoft.com/office/drawing/2014/main" id="{0DFC91BC-3A99-856D-0E57-D1126BC7A710}"/>
                </a:ext>
              </a:extLst>
            </p:cNvPr>
            <p:cNvSpPr txBox="1"/>
            <p:nvPr/>
          </p:nvSpPr>
          <p:spPr>
            <a:xfrm>
              <a:off x="192404" y="3768525"/>
              <a:ext cx="6283191" cy="358834"/>
            </a:xfrm>
            <a:prstGeom prst="rect">
              <a:avLst/>
            </a:prstGeom>
          </p:spPr>
          <p:txBody>
            <a:bodyPr wrap="square" lIns="0" tIns="8731" rIns="0" bIns="0" rtlCol="0">
              <a:noAutofit/>
            </a:bodyPr>
            <a:lstStyle/>
            <a:p>
              <a:pPr marL="12700">
                <a:lnSpc>
                  <a:spcPts val="1375"/>
                </a:lnSpc>
              </a:pPr>
              <a:r>
                <a:rPr sz="1200" spc="0" dirty="0">
                  <a:latin typeface="Segoe UI"/>
                  <a:cs typeface="Segoe UI"/>
                </a:rPr>
                <a:t>-TQS (LEON PLASTIC) Ramos Arizpe Coahuila: Inspector de Calidad y encargada de asistencia</a:t>
              </a:r>
              <a:endParaRPr sz="1200">
                <a:latin typeface="Segoe UI"/>
                <a:cs typeface="Segoe UI"/>
              </a:endParaRPr>
            </a:p>
            <a:p>
              <a:pPr marL="12700" marR="22860">
                <a:lnSpc>
                  <a:spcPts val="1425"/>
                </a:lnSpc>
                <a:spcBef>
                  <a:spcPts val="2"/>
                </a:spcBef>
              </a:pPr>
              <a:r>
                <a:rPr sz="1200" spc="-2" dirty="0">
                  <a:latin typeface="Segoe UI"/>
                  <a:cs typeface="Segoe UI"/>
                </a:rPr>
                <a:t>de personal de la compañía en la planta.</a:t>
              </a:r>
              <a:endParaRPr sz="1200">
                <a:latin typeface="Segoe UI"/>
                <a:cs typeface="Segoe UI"/>
              </a:endParaRPr>
            </a:p>
          </p:txBody>
        </p:sp>
        <p:sp>
          <p:nvSpPr>
            <p:cNvPr id="11" name="object 12">
              <a:extLst>
                <a:ext uri="{FF2B5EF4-FFF2-40B4-BE49-F238E27FC236}">
                  <a16:creationId xmlns:a16="http://schemas.microsoft.com/office/drawing/2014/main" id="{0D744279-5160-C753-76D6-4155C888E1DB}"/>
                </a:ext>
              </a:extLst>
            </p:cNvPr>
            <p:cNvSpPr txBox="1"/>
            <p:nvPr/>
          </p:nvSpPr>
          <p:spPr>
            <a:xfrm>
              <a:off x="192404" y="4311574"/>
              <a:ext cx="3966536" cy="178117"/>
            </a:xfrm>
            <a:prstGeom prst="rect">
              <a:avLst/>
            </a:prstGeom>
          </p:spPr>
          <p:txBody>
            <a:bodyPr wrap="square" lIns="0" tIns="8731" rIns="0" bIns="0" rtlCol="0">
              <a:noAutofit/>
            </a:bodyPr>
            <a:lstStyle/>
            <a:p>
              <a:pPr marL="12700">
                <a:lnSpc>
                  <a:spcPts val="1375"/>
                </a:lnSpc>
              </a:pPr>
              <a:r>
                <a:rPr sz="1200" spc="-2" dirty="0">
                  <a:latin typeface="Segoe UI"/>
                  <a:cs typeface="Segoe UI"/>
                </a:rPr>
                <a:t>-Pizza to go, Saltillo Coahuila: Cajera y Ayudante de cocina</a:t>
              </a:r>
              <a:endParaRPr sz="1200">
                <a:latin typeface="Segoe UI"/>
                <a:cs typeface="Segoe UI"/>
              </a:endParaRPr>
            </a:p>
          </p:txBody>
        </p:sp>
        <p:sp>
          <p:nvSpPr>
            <p:cNvPr id="12" name="object 11">
              <a:extLst>
                <a:ext uri="{FF2B5EF4-FFF2-40B4-BE49-F238E27FC236}">
                  <a16:creationId xmlns:a16="http://schemas.microsoft.com/office/drawing/2014/main" id="{8A95BD53-F327-4091-0378-F907FEB86473}"/>
                </a:ext>
              </a:extLst>
            </p:cNvPr>
            <p:cNvSpPr txBox="1"/>
            <p:nvPr/>
          </p:nvSpPr>
          <p:spPr>
            <a:xfrm>
              <a:off x="192404" y="4683687"/>
              <a:ext cx="4796755" cy="177800"/>
            </a:xfrm>
            <a:prstGeom prst="rect">
              <a:avLst/>
            </a:prstGeom>
          </p:spPr>
          <p:txBody>
            <a:bodyPr wrap="square" lIns="0" tIns="8731" rIns="0" bIns="0" rtlCol="0">
              <a:noAutofit/>
            </a:bodyPr>
            <a:lstStyle/>
            <a:p>
              <a:pPr marL="12700">
                <a:lnSpc>
                  <a:spcPts val="1375"/>
                </a:lnSpc>
              </a:pPr>
              <a:r>
                <a:rPr sz="1200" spc="-2" dirty="0">
                  <a:latin typeface="Segoe UI"/>
                  <a:cs typeface="Segoe UI"/>
                </a:rPr>
                <a:t>-Seven eleven, Saltillo Coahuila: Cajera, encargada del área de alimento</a:t>
              </a:r>
              <a:endParaRPr sz="1200">
                <a:latin typeface="Segoe UI"/>
                <a:cs typeface="Segoe UI"/>
              </a:endParaRPr>
            </a:p>
          </p:txBody>
        </p:sp>
        <p:sp>
          <p:nvSpPr>
            <p:cNvPr id="13" name="object 10">
              <a:extLst>
                <a:ext uri="{FF2B5EF4-FFF2-40B4-BE49-F238E27FC236}">
                  <a16:creationId xmlns:a16="http://schemas.microsoft.com/office/drawing/2014/main" id="{E8555AEE-BD70-E6E5-6A99-A42242FE4059}"/>
                </a:ext>
              </a:extLst>
            </p:cNvPr>
            <p:cNvSpPr txBox="1"/>
            <p:nvPr/>
          </p:nvSpPr>
          <p:spPr>
            <a:xfrm>
              <a:off x="192404" y="5045891"/>
              <a:ext cx="4298181" cy="177800"/>
            </a:xfrm>
            <a:prstGeom prst="rect">
              <a:avLst/>
            </a:prstGeom>
          </p:spPr>
          <p:txBody>
            <a:bodyPr wrap="square" lIns="0" tIns="8731" rIns="0" bIns="0" rtlCol="0">
              <a:noAutofit/>
            </a:bodyPr>
            <a:lstStyle/>
            <a:p>
              <a:pPr marL="12700">
                <a:lnSpc>
                  <a:spcPts val="1375"/>
                </a:lnSpc>
              </a:pPr>
              <a:r>
                <a:rPr sz="1200" spc="-2" dirty="0">
                  <a:latin typeface="Segoe UI"/>
                  <a:cs typeface="Segoe UI"/>
                </a:rPr>
                <a:t>-Oxxo, Saltillo Coahuila: Área Administrativa y Auxiliar de tienda</a:t>
              </a:r>
              <a:endParaRPr sz="1200" dirty="0">
                <a:latin typeface="Segoe UI"/>
                <a:cs typeface="Segoe UI"/>
              </a:endParaRPr>
            </a:p>
          </p:txBody>
        </p:sp>
        <p:sp>
          <p:nvSpPr>
            <p:cNvPr id="14" name="object 9">
              <a:extLst>
                <a:ext uri="{FF2B5EF4-FFF2-40B4-BE49-F238E27FC236}">
                  <a16:creationId xmlns:a16="http://schemas.microsoft.com/office/drawing/2014/main" id="{6F8FB696-C984-B2E3-2C57-24692DE3EF24}"/>
                </a:ext>
              </a:extLst>
            </p:cNvPr>
            <p:cNvSpPr txBox="1"/>
            <p:nvPr/>
          </p:nvSpPr>
          <p:spPr>
            <a:xfrm>
              <a:off x="192404" y="5417747"/>
              <a:ext cx="3704206" cy="177800"/>
            </a:xfrm>
            <a:prstGeom prst="rect">
              <a:avLst/>
            </a:prstGeom>
          </p:spPr>
          <p:txBody>
            <a:bodyPr wrap="square" lIns="0" tIns="8731" rIns="0" bIns="0" rtlCol="0">
              <a:noAutofit/>
            </a:bodyPr>
            <a:lstStyle/>
            <a:p>
              <a:pPr marL="12700">
                <a:lnSpc>
                  <a:spcPts val="1375"/>
                </a:lnSpc>
              </a:pPr>
              <a:r>
                <a:rPr sz="1200" spc="-3" dirty="0">
                  <a:latin typeface="Segoe UI"/>
                  <a:cs typeface="Segoe UI"/>
                </a:rPr>
                <a:t>-Coppel Carranza, Saltillo Coahuila: Recursos Humanos</a:t>
              </a:r>
              <a:endParaRPr sz="1200">
                <a:latin typeface="Segoe UI"/>
                <a:cs typeface="Segoe UI"/>
              </a:endParaRPr>
            </a:p>
          </p:txBody>
        </p:sp>
        <p:sp>
          <p:nvSpPr>
            <p:cNvPr id="15" name="object 8">
              <a:extLst>
                <a:ext uri="{FF2B5EF4-FFF2-40B4-BE49-F238E27FC236}">
                  <a16:creationId xmlns:a16="http://schemas.microsoft.com/office/drawing/2014/main" id="{CA39C68D-2C8D-1C67-7720-9475514CF331}"/>
                </a:ext>
              </a:extLst>
            </p:cNvPr>
            <p:cNvSpPr txBox="1"/>
            <p:nvPr/>
          </p:nvSpPr>
          <p:spPr>
            <a:xfrm>
              <a:off x="192404" y="5779951"/>
              <a:ext cx="3399863" cy="177800"/>
            </a:xfrm>
            <a:prstGeom prst="rect">
              <a:avLst/>
            </a:prstGeom>
          </p:spPr>
          <p:txBody>
            <a:bodyPr wrap="square" lIns="0" tIns="8731" rIns="0" bIns="0" rtlCol="0">
              <a:noAutofit/>
            </a:bodyPr>
            <a:lstStyle/>
            <a:p>
              <a:pPr marL="12700">
                <a:lnSpc>
                  <a:spcPts val="1375"/>
                </a:lnSpc>
              </a:pPr>
              <a:r>
                <a:rPr sz="1200" spc="-3" dirty="0">
                  <a:latin typeface="Segoe UI"/>
                  <a:cs typeface="Segoe UI"/>
                </a:rPr>
                <a:t>-Presidencia de Ramos Arizpe: Relaciones Públicas</a:t>
              </a:r>
              <a:endParaRPr sz="1200">
                <a:latin typeface="Segoe UI"/>
                <a:cs typeface="Segoe UI"/>
              </a:endParaRPr>
            </a:p>
          </p:txBody>
        </p:sp>
        <p:sp>
          <p:nvSpPr>
            <p:cNvPr id="16" name="object 7">
              <a:extLst>
                <a:ext uri="{FF2B5EF4-FFF2-40B4-BE49-F238E27FC236}">
                  <a16:creationId xmlns:a16="http://schemas.microsoft.com/office/drawing/2014/main" id="{03CBDD02-17E0-8E54-339B-A8ED6B15C55E}"/>
                </a:ext>
              </a:extLst>
            </p:cNvPr>
            <p:cNvSpPr txBox="1"/>
            <p:nvPr/>
          </p:nvSpPr>
          <p:spPr>
            <a:xfrm>
              <a:off x="192404" y="6142155"/>
              <a:ext cx="6420535" cy="549655"/>
            </a:xfrm>
            <a:prstGeom prst="rect">
              <a:avLst/>
            </a:prstGeom>
          </p:spPr>
          <p:txBody>
            <a:bodyPr wrap="square" lIns="0" tIns="8731" rIns="0" bIns="0" rtlCol="0">
              <a:noAutofit/>
            </a:bodyPr>
            <a:lstStyle/>
            <a:p>
              <a:pPr marL="12700" marR="17705">
                <a:lnSpc>
                  <a:spcPts val="1375"/>
                </a:lnSpc>
              </a:pPr>
              <a:r>
                <a:rPr sz="1200" spc="0" dirty="0">
                  <a:latin typeface="Segoe UI"/>
                  <a:cs typeface="Segoe UI"/>
                </a:rPr>
                <a:t>-Secretaria de Salud del Estado de Coahuila: Asistente Administrativo, generación de facturas,</a:t>
              </a:r>
              <a:endParaRPr sz="1200">
                <a:latin typeface="Segoe UI"/>
                <a:cs typeface="Segoe UI"/>
              </a:endParaRPr>
            </a:p>
            <a:p>
              <a:pPr marL="12700">
                <a:lnSpc>
                  <a:spcPts val="1430"/>
                </a:lnSpc>
                <a:spcBef>
                  <a:spcPts val="57"/>
                </a:spcBef>
              </a:pPr>
              <a:r>
                <a:rPr sz="1200" spc="39" dirty="0">
                  <a:latin typeface="Segoe UI"/>
                  <a:cs typeface="Segoe UI"/>
                </a:rPr>
                <a:t>g</a:t>
              </a:r>
              <a:r>
                <a:rPr sz="1200" spc="-29" dirty="0">
                  <a:latin typeface="Segoe UI"/>
                  <a:cs typeface="Segoe UI"/>
                </a:rPr>
                <a:t>e</a:t>
              </a:r>
              <a:r>
                <a:rPr sz="1200" spc="14" dirty="0">
                  <a:latin typeface="Segoe UI"/>
                  <a:cs typeface="Segoe UI"/>
                </a:rPr>
                <a:t>s</a:t>
              </a:r>
              <a:r>
                <a:rPr sz="1200" spc="-29" dirty="0">
                  <a:latin typeface="Segoe UI"/>
                  <a:cs typeface="Segoe UI"/>
                </a:rPr>
                <a:t>t</a:t>
              </a:r>
              <a:r>
                <a:rPr sz="1200" spc="9" dirty="0">
                  <a:latin typeface="Segoe UI"/>
                  <a:cs typeface="Segoe UI"/>
                </a:rPr>
                <a:t>i</a:t>
              </a:r>
              <a:r>
                <a:rPr sz="1200" spc="-29" dirty="0">
                  <a:latin typeface="Segoe UI"/>
                  <a:cs typeface="Segoe UI"/>
                </a:rPr>
                <a:t>ó</a:t>
              </a:r>
              <a:r>
                <a:rPr sz="1200" spc="0" dirty="0">
                  <a:latin typeface="Segoe UI"/>
                  <a:cs typeface="Segoe UI"/>
                </a:rPr>
                <a:t>n </a:t>
              </a:r>
              <a:r>
                <a:rPr sz="1200" spc="25" dirty="0">
                  <a:latin typeface="Segoe UI"/>
                  <a:cs typeface="Segoe UI"/>
                </a:rPr>
                <a:t> </a:t>
              </a:r>
              <a:r>
                <a:rPr sz="1200" spc="0" dirty="0">
                  <a:latin typeface="Segoe UI"/>
                  <a:cs typeface="Segoe UI"/>
                </a:rPr>
                <a:t>y</a:t>
              </a:r>
              <a:r>
                <a:rPr sz="1200" spc="-4" dirty="0">
                  <a:latin typeface="Segoe UI"/>
                  <a:cs typeface="Segoe UI"/>
                </a:rPr>
                <a:t> </a:t>
              </a:r>
              <a:r>
                <a:rPr sz="1200" spc="-25" dirty="0">
                  <a:latin typeface="Segoe UI"/>
                  <a:cs typeface="Segoe UI"/>
                </a:rPr>
                <a:t>c</a:t>
              </a:r>
              <a:r>
                <a:rPr sz="1200" spc="50" dirty="0">
                  <a:latin typeface="Segoe UI"/>
                  <a:cs typeface="Segoe UI"/>
                </a:rPr>
                <a:t>o</a:t>
              </a:r>
              <a:r>
                <a:rPr sz="1200" spc="19" dirty="0">
                  <a:latin typeface="Segoe UI"/>
                  <a:cs typeface="Segoe UI"/>
                </a:rPr>
                <a:t>m</a:t>
              </a:r>
              <a:r>
                <a:rPr sz="1200" spc="-25" dirty="0">
                  <a:latin typeface="Segoe UI"/>
                  <a:cs typeface="Segoe UI"/>
                </a:rPr>
                <a:t>p</a:t>
              </a:r>
              <a:r>
                <a:rPr sz="1200" spc="-39" dirty="0">
                  <a:latin typeface="Segoe UI"/>
                  <a:cs typeface="Segoe UI"/>
                </a:rPr>
                <a:t>r</a:t>
              </a:r>
              <a:r>
                <a:rPr sz="1200" spc="-25" dirty="0">
                  <a:latin typeface="Segoe UI"/>
                  <a:cs typeface="Segoe UI"/>
                </a:rPr>
                <a:t>o</a:t>
              </a:r>
              <a:r>
                <a:rPr sz="1200" spc="44" dirty="0">
                  <a:latin typeface="Segoe UI"/>
                  <a:cs typeface="Segoe UI"/>
                </a:rPr>
                <a:t>b</a:t>
              </a:r>
              <a:r>
                <a:rPr sz="1200" spc="-9" dirty="0">
                  <a:latin typeface="Segoe UI"/>
                  <a:cs typeface="Segoe UI"/>
                </a:rPr>
                <a:t>a</a:t>
              </a:r>
              <a:r>
                <a:rPr sz="1200" spc="-25" dirty="0">
                  <a:latin typeface="Segoe UI"/>
                  <a:cs typeface="Segoe UI"/>
                </a:rPr>
                <a:t>c</a:t>
              </a:r>
              <a:r>
                <a:rPr sz="1200" spc="9" dirty="0">
                  <a:latin typeface="Segoe UI"/>
                  <a:cs typeface="Segoe UI"/>
                </a:rPr>
                <a:t>i</a:t>
              </a:r>
              <a:r>
                <a:rPr sz="1200" spc="-25" dirty="0">
                  <a:latin typeface="Segoe UI"/>
                  <a:cs typeface="Segoe UI"/>
                </a:rPr>
                <a:t>ó</a:t>
              </a:r>
              <a:r>
                <a:rPr sz="1200" spc="0" dirty="0">
                  <a:latin typeface="Segoe UI"/>
                  <a:cs typeface="Segoe UI"/>
                </a:rPr>
                <a:t>n</a:t>
              </a:r>
              <a:r>
                <a:rPr sz="1200" spc="44" dirty="0">
                  <a:latin typeface="Segoe UI"/>
                  <a:cs typeface="Segoe UI"/>
                </a:rPr>
                <a:t> </a:t>
              </a:r>
              <a:r>
                <a:rPr sz="1200" spc="-29" dirty="0">
                  <a:latin typeface="Segoe UI"/>
                  <a:cs typeface="Segoe UI"/>
                </a:rPr>
                <a:t>d</a:t>
              </a:r>
              <a:r>
                <a:rPr sz="1200" spc="0" dirty="0">
                  <a:latin typeface="Segoe UI"/>
                  <a:cs typeface="Segoe UI"/>
                </a:rPr>
                <a:t>e</a:t>
              </a:r>
              <a:r>
                <a:rPr sz="1200" spc="19" dirty="0">
                  <a:latin typeface="Segoe UI"/>
                  <a:cs typeface="Segoe UI"/>
                </a:rPr>
                <a:t> </a:t>
              </a:r>
              <a:r>
                <a:rPr sz="1200" spc="-44" dirty="0">
                  <a:latin typeface="Segoe UI"/>
                  <a:cs typeface="Segoe UI"/>
                </a:rPr>
                <a:t>v</a:t>
              </a:r>
              <a:r>
                <a:rPr sz="1200" spc="9" dirty="0">
                  <a:latin typeface="Segoe UI"/>
                  <a:cs typeface="Segoe UI"/>
                </a:rPr>
                <a:t>i</a:t>
              </a:r>
              <a:r>
                <a:rPr sz="1200" spc="-9" dirty="0">
                  <a:latin typeface="Segoe UI"/>
                  <a:cs typeface="Segoe UI"/>
                </a:rPr>
                <a:t>á</a:t>
              </a:r>
              <a:r>
                <a:rPr sz="1200" spc="39" dirty="0">
                  <a:latin typeface="Segoe UI"/>
                  <a:cs typeface="Segoe UI"/>
                </a:rPr>
                <a:t>t</a:t>
              </a:r>
              <a:r>
                <a:rPr sz="1200" spc="9" dirty="0">
                  <a:latin typeface="Segoe UI"/>
                  <a:cs typeface="Segoe UI"/>
                </a:rPr>
                <a:t>i</a:t>
              </a:r>
              <a:r>
                <a:rPr sz="1200" spc="-25" dirty="0">
                  <a:latin typeface="Segoe UI"/>
                  <a:cs typeface="Segoe UI"/>
                </a:rPr>
                <a:t>co</a:t>
              </a:r>
              <a:r>
                <a:rPr sz="1200" spc="0" dirty="0">
                  <a:latin typeface="Segoe UI"/>
                  <a:cs typeface="Segoe UI"/>
                </a:rPr>
                <a:t>s</a:t>
              </a:r>
              <a:r>
                <a:rPr sz="1200" spc="64" dirty="0">
                  <a:latin typeface="Segoe UI"/>
                  <a:cs typeface="Segoe UI"/>
                </a:rPr>
                <a:t> </a:t>
              </a:r>
              <a:r>
                <a:rPr sz="1200" spc="0" dirty="0">
                  <a:latin typeface="Segoe UI"/>
                  <a:cs typeface="Segoe UI"/>
                </a:rPr>
                <a:t>,</a:t>
              </a:r>
              <a:r>
                <a:rPr sz="1200" spc="-59" dirty="0">
                  <a:latin typeface="Segoe UI"/>
                  <a:cs typeface="Segoe UI"/>
                </a:rPr>
                <a:t> </a:t>
              </a:r>
              <a:r>
                <a:rPr sz="1200" spc="69" dirty="0">
                  <a:latin typeface="Segoe UI"/>
                  <a:cs typeface="Segoe UI"/>
                </a:rPr>
                <a:t>E</a:t>
              </a:r>
              <a:r>
                <a:rPr sz="1200" spc="-64" dirty="0">
                  <a:latin typeface="Segoe UI"/>
                  <a:cs typeface="Segoe UI"/>
                </a:rPr>
                <a:t>l</a:t>
              </a:r>
              <a:r>
                <a:rPr sz="1200" spc="64" dirty="0">
                  <a:latin typeface="Segoe UI"/>
                  <a:cs typeface="Segoe UI"/>
                </a:rPr>
                <a:t>a</a:t>
              </a:r>
              <a:r>
                <a:rPr sz="1200" spc="-25" dirty="0">
                  <a:latin typeface="Segoe UI"/>
                  <a:cs typeface="Segoe UI"/>
                </a:rPr>
                <a:t>bo</a:t>
              </a:r>
              <a:r>
                <a:rPr sz="1200" spc="29" dirty="0">
                  <a:latin typeface="Segoe UI"/>
                  <a:cs typeface="Segoe UI"/>
                </a:rPr>
                <a:t>r</a:t>
              </a:r>
              <a:r>
                <a:rPr sz="1200" spc="-9" dirty="0">
                  <a:latin typeface="Segoe UI"/>
                  <a:cs typeface="Segoe UI"/>
                </a:rPr>
                <a:t>a</a:t>
              </a:r>
              <a:r>
                <a:rPr sz="1200" spc="-25" dirty="0">
                  <a:latin typeface="Segoe UI"/>
                  <a:cs typeface="Segoe UI"/>
                </a:rPr>
                <a:t>c</a:t>
              </a:r>
              <a:r>
                <a:rPr sz="1200" spc="9" dirty="0">
                  <a:latin typeface="Segoe UI"/>
                  <a:cs typeface="Segoe UI"/>
                </a:rPr>
                <a:t>i</a:t>
              </a:r>
              <a:r>
                <a:rPr sz="1200" spc="-25" dirty="0">
                  <a:latin typeface="Segoe UI"/>
                  <a:cs typeface="Segoe UI"/>
                </a:rPr>
                <a:t>ó</a:t>
              </a:r>
              <a:r>
                <a:rPr sz="1200" spc="0" dirty="0">
                  <a:latin typeface="Segoe UI"/>
                  <a:cs typeface="Segoe UI"/>
                </a:rPr>
                <a:t>n</a:t>
              </a:r>
              <a:r>
                <a:rPr sz="1200" spc="44" dirty="0">
                  <a:latin typeface="Segoe UI"/>
                  <a:cs typeface="Segoe UI"/>
                </a:rPr>
                <a:t> </a:t>
              </a:r>
              <a:r>
                <a:rPr sz="1200" spc="-29" dirty="0">
                  <a:latin typeface="Segoe UI"/>
                  <a:cs typeface="Segoe UI"/>
                </a:rPr>
                <a:t>d</a:t>
              </a:r>
              <a:r>
                <a:rPr sz="1200" spc="0" dirty="0">
                  <a:latin typeface="Segoe UI"/>
                  <a:cs typeface="Segoe UI"/>
                </a:rPr>
                <a:t>e</a:t>
              </a:r>
              <a:r>
                <a:rPr sz="1200" spc="-9" dirty="0">
                  <a:latin typeface="Segoe UI"/>
                  <a:cs typeface="Segoe UI"/>
                </a:rPr>
                <a:t> </a:t>
              </a:r>
              <a:r>
                <a:rPr sz="1200" spc="-29" dirty="0">
                  <a:latin typeface="Segoe UI"/>
                  <a:cs typeface="Segoe UI"/>
                </a:rPr>
                <a:t>p</a:t>
              </a:r>
              <a:r>
                <a:rPr sz="1200" spc="29" dirty="0">
                  <a:latin typeface="Segoe UI"/>
                  <a:cs typeface="Segoe UI"/>
                </a:rPr>
                <a:t>r</a:t>
              </a:r>
              <a:r>
                <a:rPr sz="1200" spc="-29" dirty="0">
                  <a:latin typeface="Segoe UI"/>
                  <a:cs typeface="Segoe UI"/>
                </a:rPr>
                <a:t>e</a:t>
              </a:r>
              <a:r>
                <a:rPr sz="1200" spc="-4" dirty="0">
                  <a:latin typeface="Segoe UI"/>
                  <a:cs typeface="Segoe UI"/>
                </a:rPr>
                <a:t>-</a:t>
              </a:r>
              <a:r>
                <a:rPr sz="1200" spc="-39" dirty="0">
                  <a:latin typeface="Segoe UI"/>
                  <a:cs typeface="Segoe UI"/>
                </a:rPr>
                <a:t>r</a:t>
              </a:r>
              <a:r>
                <a:rPr sz="1200" spc="50" dirty="0">
                  <a:latin typeface="Segoe UI"/>
                  <a:cs typeface="Segoe UI"/>
                </a:rPr>
                <a:t>e</a:t>
              </a:r>
              <a:r>
                <a:rPr sz="1200" spc="-29" dirty="0">
                  <a:latin typeface="Segoe UI"/>
                  <a:cs typeface="Segoe UI"/>
                </a:rPr>
                <a:t>q</a:t>
              </a:r>
              <a:r>
                <a:rPr sz="1200" spc="0" dirty="0">
                  <a:latin typeface="Segoe UI"/>
                  <a:cs typeface="Segoe UI"/>
                </a:rPr>
                <a:t>u</a:t>
              </a:r>
              <a:r>
                <a:rPr sz="1200" spc="9" dirty="0">
                  <a:latin typeface="Segoe UI"/>
                  <a:cs typeface="Segoe UI"/>
                </a:rPr>
                <a:t>i</a:t>
              </a:r>
              <a:r>
                <a:rPr sz="1200" spc="19" dirty="0">
                  <a:latin typeface="Segoe UI"/>
                  <a:cs typeface="Segoe UI"/>
                </a:rPr>
                <a:t>s</a:t>
              </a:r>
              <a:r>
                <a:rPr sz="1200" spc="9" dirty="0">
                  <a:latin typeface="Segoe UI"/>
                  <a:cs typeface="Segoe UI"/>
                </a:rPr>
                <a:t>i</a:t>
              </a:r>
              <a:r>
                <a:rPr sz="1200" spc="-25" dirty="0">
                  <a:latin typeface="Segoe UI"/>
                  <a:cs typeface="Segoe UI"/>
                </a:rPr>
                <a:t>c</a:t>
              </a:r>
              <a:r>
                <a:rPr sz="1200" spc="9" dirty="0">
                  <a:latin typeface="Segoe UI"/>
                  <a:cs typeface="Segoe UI"/>
                </a:rPr>
                <a:t>i</a:t>
              </a:r>
              <a:r>
                <a:rPr sz="1200" spc="-25" dirty="0">
                  <a:latin typeface="Segoe UI"/>
                  <a:cs typeface="Segoe UI"/>
                </a:rPr>
                <a:t>o</a:t>
              </a:r>
              <a:r>
                <a:rPr sz="1200" spc="0" dirty="0">
                  <a:latin typeface="Segoe UI"/>
                  <a:cs typeface="Segoe UI"/>
                </a:rPr>
                <a:t>n</a:t>
              </a:r>
              <a:r>
                <a:rPr sz="1200" spc="-25" dirty="0">
                  <a:latin typeface="Segoe UI"/>
                  <a:cs typeface="Segoe UI"/>
                </a:rPr>
                <a:t>e</a:t>
              </a:r>
              <a:r>
                <a:rPr sz="1200" spc="0" dirty="0">
                  <a:latin typeface="Segoe UI"/>
                  <a:cs typeface="Segoe UI"/>
                </a:rPr>
                <a:t>s</a:t>
              </a:r>
              <a:r>
                <a:rPr sz="1200" spc="64" dirty="0">
                  <a:latin typeface="Segoe UI"/>
                  <a:cs typeface="Segoe UI"/>
                </a:rPr>
                <a:t> </a:t>
              </a:r>
              <a:r>
                <a:rPr sz="1200" spc="0" dirty="0">
                  <a:latin typeface="Segoe UI"/>
                  <a:cs typeface="Segoe UI"/>
                </a:rPr>
                <a:t>y</a:t>
              </a:r>
              <a:r>
                <a:rPr sz="1200" spc="-4" dirty="0">
                  <a:latin typeface="Segoe UI"/>
                  <a:cs typeface="Segoe UI"/>
                </a:rPr>
                <a:t> </a:t>
              </a:r>
              <a:r>
                <a:rPr sz="1200" spc="-25" dirty="0">
                  <a:latin typeface="Segoe UI"/>
                  <a:cs typeface="Segoe UI"/>
                </a:rPr>
                <a:t>co</a:t>
              </a:r>
              <a:r>
                <a:rPr sz="1200" spc="19" dirty="0">
                  <a:latin typeface="Segoe UI"/>
                  <a:cs typeface="Segoe UI"/>
                </a:rPr>
                <a:t>m</a:t>
              </a:r>
              <a:r>
                <a:rPr sz="1200" spc="-25" dirty="0">
                  <a:latin typeface="Segoe UI"/>
                  <a:cs typeface="Segoe UI"/>
                </a:rPr>
                <a:t>p</a:t>
              </a:r>
              <a:r>
                <a:rPr sz="1200" spc="34" dirty="0">
                  <a:latin typeface="Segoe UI"/>
                  <a:cs typeface="Segoe UI"/>
                </a:rPr>
                <a:t>r</a:t>
              </a:r>
              <a:r>
                <a:rPr sz="1200" spc="-25" dirty="0">
                  <a:latin typeface="Segoe UI"/>
                  <a:cs typeface="Segoe UI"/>
                </a:rPr>
                <a:t>o</a:t>
              </a:r>
              <a:r>
                <a:rPr sz="1200" spc="19" dirty="0">
                  <a:latin typeface="Segoe UI"/>
                  <a:cs typeface="Segoe UI"/>
                </a:rPr>
                <a:t>m</a:t>
              </a:r>
              <a:r>
                <a:rPr sz="1200" spc="-25" dirty="0">
                  <a:latin typeface="Segoe UI"/>
                  <a:cs typeface="Segoe UI"/>
                </a:rPr>
                <a:t>e</a:t>
              </a:r>
              <a:r>
                <a:rPr sz="1200" spc="44" dirty="0">
                  <a:latin typeface="Segoe UI"/>
                  <a:cs typeface="Segoe UI"/>
                </a:rPr>
                <a:t>t</a:t>
              </a:r>
              <a:r>
                <a:rPr sz="1200" spc="9" dirty="0">
                  <a:latin typeface="Segoe UI"/>
                  <a:cs typeface="Segoe UI"/>
                </a:rPr>
                <a:t>i</a:t>
              </a:r>
              <a:r>
                <a:rPr sz="1200" spc="-29" dirty="0">
                  <a:latin typeface="Segoe UI"/>
                  <a:cs typeface="Segoe UI"/>
                </a:rPr>
                <a:t>d</a:t>
              </a:r>
              <a:r>
                <a:rPr sz="1200" spc="-25" dirty="0">
                  <a:latin typeface="Segoe UI"/>
                  <a:cs typeface="Segoe UI"/>
                </a:rPr>
                <a:t>o</a:t>
              </a:r>
              <a:r>
                <a:rPr sz="1200" spc="0" dirty="0">
                  <a:latin typeface="Segoe UI"/>
                  <a:cs typeface="Segoe UI"/>
                </a:rPr>
                <a:t>s</a:t>
              </a:r>
              <a:r>
                <a:rPr sz="1200" spc="64" dirty="0">
                  <a:latin typeface="Segoe UI"/>
                  <a:cs typeface="Segoe UI"/>
                </a:rPr>
                <a:t> </a:t>
              </a:r>
              <a:r>
                <a:rPr sz="1200" spc="-29" dirty="0">
                  <a:latin typeface="Segoe UI"/>
                  <a:cs typeface="Segoe UI"/>
                </a:rPr>
                <a:t>d</a:t>
              </a:r>
              <a:r>
                <a:rPr sz="1200" spc="0" dirty="0">
                  <a:latin typeface="Segoe UI"/>
                  <a:cs typeface="Segoe UI"/>
                </a:rPr>
                <a:t>e</a:t>
              </a:r>
              <a:r>
                <a:rPr sz="1200" spc="25" dirty="0">
                  <a:latin typeface="Segoe UI"/>
                  <a:cs typeface="Segoe UI"/>
                </a:rPr>
                <a:t> </a:t>
              </a:r>
              <a:r>
                <a:rPr sz="1200" spc="9" dirty="0">
                  <a:latin typeface="Segoe UI"/>
                  <a:cs typeface="Segoe UI"/>
                </a:rPr>
                <a:t>l</a:t>
              </a:r>
              <a:r>
                <a:rPr sz="1200" spc="-9" dirty="0">
                  <a:latin typeface="Segoe UI"/>
                  <a:cs typeface="Segoe UI"/>
                </a:rPr>
                <a:t>a</a:t>
              </a:r>
              <a:r>
                <a:rPr sz="1200" spc="0" dirty="0">
                  <a:latin typeface="Segoe UI"/>
                  <a:cs typeface="Segoe UI"/>
                </a:rPr>
                <a:t>s </a:t>
              </a:r>
              <a:r>
                <a:rPr sz="1200" spc="14" dirty="0">
                  <a:latin typeface="Segoe UI"/>
                  <a:cs typeface="Segoe UI"/>
                </a:rPr>
                <a:t>m</a:t>
              </a:r>
              <a:r>
                <a:rPr sz="1200" spc="9" dirty="0">
                  <a:latin typeface="Segoe UI"/>
                  <a:cs typeface="Segoe UI"/>
                </a:rPr>
                <a:t>i</a:t>
              </a:r>
              <a:r>
                <a:rPr sz="1200" spc="14" dirty="0">
                  <a:latin typeface="Segoe UI"/>
                  <a:cs typeface="Segoe UI"/>
                </a:rPr>
                <a:t>s</a:t>
              </a:r>
              <a:r>
                <a:rPr sz="1200" spc="-59" dirty="0">
                  <a:latin typeface="Segoe UI"/>
                  <a:cs typeface="Segoe UI"/>
                </a:rPr>
                <a:t>m</a:t>
              </a:r>
              <a:r>
                <a:rPr sz="1200" spc="64" dirty="0">
                  <a:latin typeface="Segoe UI"/>
                  <a:cs typeface="Segoe UI"/>
                </a:rPr>
                <a:t>a</a:t>
              </a:r>
              <a:r>
                <a:rPr sz="1200" spc="-59" dirty="0">
                  <a:latin typeface="Segoe UI"/>
                  <a:cs typeface="Segoe UI"/>
                </a:rPr>
                <a:t>s</a:t>
              </a:r>
              <a:r>
                <a:rPr sz="1200" spc="0" dirty="0">
                  <a:latin typeface="Segoe UI"/>
                  <a:cs typeface="Segoe UI"/>
                </a:rPr>
                <a:t>,</a:t>
              </a:r>
              <a:r>
                <a:rPr sz="1200" spc="9" dirty="0">
                  <a:latin typeface="Segoe UI"/>
                  <a:cs typeface="Segoe UI"/>
                </a:rPr>
                <a:t> </a:t>
              </a:r>
              <a:r>
                <a:rPr sz="1200" spc="-4" dirty="0">
                  <a:latin typeface="Segoe UI"/>
                  <a:cs typeface="Segoe UI"/>
                </a:rPr>
                <a:t>h</a:t>
              </a:r>
              <a:r>
                <a:rPr sz="1200" spc="-9" dirty="0">
                  <a:latin typeface="Segoe UI"/>
                  <a:cs typeface="Segoe UI"/>
                </a:rPr>
                <a:t>a</a:t>
              </a:r>
              <a:r>
                <a:rPr sz="1200" spc="14" dirty="0">
                  <a:latin typeface="Segoe UI"/>
                  <a:cs typeface="Segoe UI"/>
                </a:rPr>
                <a:t>s</a:t>
              </a:r>
              <a:r>
                <a:rPr sz="1200" spc="39" dirty="0">
                  <a:latin typeface="Segoe UI"/>
                  <a:cs typeface="Segoe UI"/>
                </a:rPr>
                <a:t>t</a:t>
              </a:r>
              <a:r>
                <a:rPr sz="1200" spc="0" dirty="0">
                  <a:latin typeface="Segoe UI"/>
                  <a:cs typeface="Segoe UI"/>
                </a:rPr>
                <a:t>a</a:t>
              </a:r>
              <a:r>
                <a:rPr sz="1200" spc="-39" dirty="0">
                  <a:latin typeface="Segoe UI"/>
                  <a:cs typeface="Segoe UI"/>
                </a:rPr>
                <a:t> </a:t>
              </a:r>
              <a:r>
                <a:rPr sz="1200" spc="14" dirty="0">
                  <a:latin typeface="Segoe UI"/>
                  <a:cs typeface="Segoe UI"/>
                </a:rPr>
                <a:t>s</a:t>
              </a:r>
              <a:r>
                <a:rPr sz="1200" spc="0" dirty="0">
                  <a:latin typeface="Segoe UI"/>
                  <a:cs typeface="Segoe UI"/>
                </a:rPr>
                <a:t>u</a:t>
              </a:r>
              <a:r>
                <a:rPr sz="1200" spc="-29" dirty="0">
                  <a:latin typeface="Segoe UI"/>
                  <a:cs typeface="Segoe UI"/>
                </a:rPr>
                <a:t> p</a:t>
              </a:r>
              <a:r>
                <a:rPr sz="1200" spc="64" dirty="0">
                  <a:latin typeface="Segoe UI"/>
                  <a:cs typeface="Segoe UI"/>
                </a:rPr>
                <a:t>a</a:t>
              </a:r>
              <a:r>
                <a:rPr sz="1200" spc="-29" dirty="0">
                  <a:latin typeface="Segoe UI"/>
                  <a:cs typeface="Segoe UI"/>
                </a:rPr>
                <a:t>g</a:t>
              </a:r>
              <a:r>
                <a:rPr sz="1200" spc="0" dirty="0">
                  <a:latin typeface="Segoe UI"/>
                  <a:cs typeface="Segoe UI"/>
                </a:rPr>
                <a:t>o</a:t>
              </a:r>
              <a:r>
                <a:rPr sz="1200" spc="29" dirty="0">
                  <a:latin typeface="Segoe UI"/>
                  <a:cs typeface="Segoe UI"/>
                </a:rPr>
                <a:t> </a:t>
              </a:r>
              <a:r>
                <a:rPr sz="1200" spc="-29" dirty="0">
                  <a:latin typeface="Segoe UI"/>
                  <a:cs typeface="Segoe UI"/>
                </a:rPr>
                <a:t>e</a:t>
              </a:r>
              <a:r>
                <a:rPr sz="1200" spc="0" dirty="0">
                  <a:latin typeface="Segoe UI"/>
                  <a:cs typeface="Segoe UI"/>
                </a:rPr>
                <a:t>n</a:t>
              </a:r>
              <a:r>
                <a:rPr sz="1200" spc="44" dirty="0">
                  <a:latin typeface="Segoe UI"/>
                  <a:cs typeface="Segoe UI"/>
                </a:rPr>
                <a:t> </a:t>
              </a:r>
              <a:r>
                <a:rPr sz="1200" spc="-29" dirty="0">
                  <a:latin typeface="Segoe UI"/>
                  <a:cs typeface="Segoe UI"/>
                </a:rPr>
                <a:t>e</a:t>
              </a:r>
              <a:r>
                <a:rPr sz="1200" spc="25" dirty="0">
                  <a:latin typeface="Segoe UI"/>
                  <a:cs typeface="Segoe UI"/>
                </a:rPr>
                <a:t>v</a:t>
              </a:r>
              <a:r>
                <a:rPr sz="1200" spc="-29" dirty="0">
                  <a:latin typeface="Segoe UI"/>
                  <a:cs typeface="Segoe UI"/>
                </a:rPr>
                <a:t>e</a:t>
              </a:r>
              <a:r>
                <a:rPr sz="1200" spc="0" dirty="0">
                  <a:latin typeface="Segoe UI"/>
                  <a:cs typeface="Segoe UI"/>
                </a:rPr>
                <a:t>n</a:t>
              </a:r>
              <a:r>
                <a:rPr sz="1200" spc="-34" dirty="0">
                  <a:latin typeface="Segoe UI"/>
                  <a:cs typeface="Segoe UI"/>
                </a:rPr>
                <a:t>t</a:t>
              </a:r>
              <a:r>
                <a:rPr sz="1200" spc="50" dirty="0">
                  <a:latin typeface="Segoe UI"/>
                  <a:cs typeface="Segoe UI"/>
                </a:rPr>
                <a:t>o</a:t>
              </a:r>
              <a:r>
                <a:rPr sz="1200" spc="0" dirty="0">
                  <a:latin typeface="Segoe UI"/>
                  <a:cs typeface="Segoe UI"/>
                </a:rPr>
                <a:t>s</a:t>
              </a:r>
              <a:r>
                <a:rPr sz="1200" spc="-9" dirty="0">
                  <a:latin typeface="Segoe UI"/>
                  <a:cs typeface="Segoe UI"/>
                </a:rPr>
                <a:t> </a:t>
              </a:r>
              <a:r>
                <a:rPr sz="1200" spc="-29" dirty="0">
                  <a:latin typeface="Segoe UI"/>
                  <a:cs typeface="Segoe UI"/>
                </a:rPr>
                <a:t>d</a:t>
              </a:r>
              <a:r>
                <a:rPr sz="1200" spc="50" dirty="0">
                  <a:latin typeface="Segoe UI"/>
                  <a:cs typeface="Segoe UI"/>
                </a:rPr>
                <a:t>e</a:t>
              </a:r>
              <a:r>
                <a:rPr sz="1200" spc="0" dirty="0">
                  <a:latin typeface="Segoe UI"/>
                  <a:cs typeface="Segoe UI"/>
                </a:rPr>
                <a:t>l</a:t>
              </a:r>
              <a:r>
                <a:rPr sz="1200" spc="-29" dirty="0">
                  <a:latin typeface="Segoe UI"/>
                  <a:cs typeface="Segoe UI"/>
                </a:rPr>
                <a:t> </a:t>
              </a:r>
              <a:r>
                <a:rPr sz="1200" spc="0" dirty="0">
                  <a:latin typeface="Segoe UI"/>
                  <a:cs typeface="Segoe UI"/>
                </a:rPr>
                <a:t>G</a:t>
              </a:r>
              <a:r>
                <a:rPr sz="1200" spc="-25" dirty="0">
                  <a:latin typeface="Segoe UI"/>
                  <a:cs typeface="Segoe UI"/>
                </a:rPr>
                <a:t>o</a:t>
              </a:r>
              <a:r>
                <a:rPr sz="1200" spc="44" dirty="0">
                  <a:latin typeface="Segoe UI"/>
                  <a:cs typeface="Segoe UI"/>
                </a:rPr>
                <a:t>b</a:t>
              </a:r>
              <a:r>
                <a:rPr sz="1200" spc="-29" dirty="0">
                  <a:latin typeface="Segoe UI"/>
                  <a:cs typeface="Segoe UI"/>
                </a:rPr>
                <a:t>e</a:t>
              </a:r>
              <a:r>
                <a:rPr sz="1200" spc="-39" dirty="0">
                  <a:latin typeface="Segoe UI"/>
                  <a:cs typeface="Segoe UI"/>
                </a:rPr>
                <a:t>r</a:t>
              </a:r>
              <a:r>
                <a:rPr sz="1200" spc="-4" dirty="0">
                  <a:latin typeface="Segoe UI"/>
                  <a:cs typeface="Segoe UI"/>
                </a:rPr>
                <a:t>n</a:t>
              </a:r>
              <a:r>
                <a:rPr sz="1200" spc="64" dirty="0">
                  <a:latin typeface="Segoe UI"/>
                  <a:cs typeface="Segoe UI"/>
                </a:rPr>
                <a:t>a</a:t>
              </a:r>
              <a:r>
                <a:rPr sz="1200" spc="-29" dirty="0">
                  <a:latin typeface="Segoe UI"/>
                  <a:cs typeface="Segoe UI"/>
                </a:rPr>
                <a:t>do</a:t>
              </a:r>
              <a:r>
                <a:rPr sz="1200" spc="0" dirty="0">
                  <a:latin typeface="Segoe UI"/>
                  <a:cs typeface="Segoe UI"/>
                </a:rPr>
                <a:t>r</a:t>
              </a:r>
              <a:r>
                <a:rPr sz="1200" spc="4" dirty="0">
                  <a:latin typeface="Segoe UI"/>
                  <a:cs typeface="Segoe UI"/>
                </a:rPr>
                <a:t> </a:t>
              </a:r>
              <a:r>
                <a:rPr sz="1200" spc="0" dirty="0">
                  <a:latin typeface="Segoe UI"/>
                  <a:cs typeface="Segoe UI"/>
                </a:rPr>
                <a:t>y</a:t>
              </a:r>
              <a:r>
                <a:rPr sz="1200" spc="-9" dirty="0">
                  <a:latin typeface="Segoe UI"/>
                  <a:cs typeface="Segoe UI"/>
                </a:rPr>
                <a:t> </a:t>
              </a:r>
              <a:r>
                <a:rPr sz="1200" spc="39" dirty="0">
                  <a:latin typeface="Segoe UI"/>
                  <a:cs typeface="Segoe UI"/>
                </a:rPr>
                <a:t>d</a:t>
              </a:r>
              <a:r>
                <a:rPr sz="1200" spc="-29" dirty="0">
                  <a:latin typeface="Segoe UI"/>
                  <a:cs typeface="Segoe UI"/>
                </a:rPr>
                <a:t>e</a:t>
              </a:r>
              <a:r>
                <a:rPr sz="1200" spc="0" dirty="0">
                  <a:latin typeface="Segoe UI"/>
                  <a:cs typeface="Segoe UI"/>
                </a:rPr>
                <a:t>l</a:t>
              </a:r>
              <a:r>
                <a:rPr sz="1200" spc="-19" dirty="0">
                  <a:latin typeface="Segoe UI"/>
                  <a:cs typeface="Segoe UI"/>
                </a:rPr>
                <a:t> </a:t>
              </a:r>
              <a:r>
                <a:rPr sz="1200" spc="34" dirty="0">
                  <a:latin typeface="Segoe UI"/>
                  <a:cs typeface="Segoe UI"/>
                </a:rPr>
                <a:t>S</a:t>
              </a:r>
              <a:r>
                <a:rPr sz="1200" spc="-29" dirty="0">
                  <a:latin typeface="Segoe UI"/>
                  <a:cs typeface="Segoe UI"/>
                </a:rPr>
                <a:t>ec</a:t>
              </a:r>
              <a:r>
                <a:rPr sz="1200" spc="29" dirty="0">
                  <a:latin typeface="Segoe UI"/>
                  <a:cs typeface="Segoe UI"/>
                </a:rPr>
                <a:t>r</a:t>
              </a:r>
              <a:r>
                <a:rPr sz="1200" spc="-29" dirty="0">
                  <a:latin typeface="Segoe UI"/>
                  <a:cs typeface="Segoe UI"/>
                </a:rPr>
                <a:t>e</a:t>
              </a:r>
              <a:r>
                <a:rPr sz="1200" spc="39" dirty="0">
                  <a:latin typeface="Segoe UI"/>
                  <a:cs typeface="Segoe UI"/>
                </a:rPr>
                <a:t>t</a:t>
              </a:r>
              <a:r>
                <a:rPr sz="1200" spc="-9" dirty="0">
                  <a:latin typeface="Segoe UI"/>
                  <a:cs typeface="Segoe UI"/>
                </a:rPr>
                <a:t>a</a:t>
              </a:r>
              <a:r>
                <a:rPr sz="1200" spc="-39" dirty="0">
                  <a:latin typeface="Segoe UI"/>
                  <a:cs typeface="Segoe UI"/>
                </a:rPr>
                <a:t>r</a:t>
              </a:r>
              <a:r>
                <a:rPr sz="1200" spc="9" dirty="0">
                  <a:latin typeface="Segoe UI"/>
                  <a:cs typeface="Segoe UI"/>
                </a:rPr>
                <a:t>i</a:t>
              </a:r>
              <a:r>
                <a:rPr sz="1200" spc="0" dirty="0">
                  <a:latin typeface="Segoe UI"/>
                  <a:cs typeface="Segoe UI"/>
                </a:rPr>
                <a:t>o</a:t>
              </a:r>
              <a:r>
                <a:rPr sz="1200" spc="19" dirty="0">
                  <a:latin typeface="Segoe UI"/>
                  <a:cs typeface="Segoe UI"/>
                </a:rPr>
                <a:t> </a:t>
              </a:r>
              <a:r>
                <a:rPr sz="1200" spc="-29" dirty="0">
                  <a:latin typeface="Segoe UI"/>
                  <a:cs typeface="Segoe UI"/>
                </a:rPr>
                <a:t>d</a:t>
              </a:r>
              <a:r>
                <a:rPr sz="1200" spc="0" dirty="0">
                  <a:latin typeface="Segoe UI"/>
                  <a:cs typeface="Segoe UI"/>
                </a:rPr>
                <a:t>e</a:t>
              </a:r>
              <a:r>
                <a:rPr sz="1200" spc="19" dirty="0">
                  <a:latin typeface="Segoe UI"/>
                  <a:cs typeface="Segoe UI"/>
                </a:rPr>
                <a:t> </a:t>
              </a:r>
              <a:r>
                <a:rPr sz="1200" spc="-39" dirty="0">
                  <a:latin typeface="Segoe UI"/>
                  <a:cs typeface="Segoe UI"/>
                </a:rPr>
                <a:t>S</a:t>
              </a:r>
              <a:r>
                <a:rPr sz="1200" spc="64" dirty="0">
                  <a:latin typeface="Segoe UI"/>
                  <a:cs typeface="Segoe UI"/>
                </a:rPr>
                <a:t>a</a:t>
              </a:r>
              <a:r>
                <a:rPr sz="1200" spc="-64" dirty="0">
                  <a:latin typeface="Segoe UI"/>
                  <a:cs typeface="Segoe UI"/>
                </a:rPr>
                <a:t>l</a:t>
              </a:r>
              <a:r>
                <a:rPr sz="1200" spc="-4" dirty="0">
                  <a:latin typeface="Segoe UI"/>
                  <a:cs typeface="Segoe UI"/>
                </a:rPr>
                <a:t>u</a:t>
              </a:r>
              <a:r>
                <a:rPr sz="1200" spc="39" dirty="0">
                  <a:latin typeface="Segoe UI"/>
                  <a:cs typeface="Segoe UI"/>
                </a:rPr>
                <a:t>d</a:t>
              </a:r>
              <a:r>
                <a:rPr sz="1200" spc="0" dirty="0">
                  <a:latin typeface="Segoe UI"/>
                  <a:cs typeface="Segoe UI"/>
                </a:rPr>
                <a:t>.</a:t>
              </a:r>
              <a:endParaRPr sz="1200">
                <a:latin typeface="Segoe UI"/>
                <a:cs typeface="Segoe UI"/>
              </a:endParaRPr>
            </a:p>
          </p:txBody>
        </p:sp>
        <p:sp>
          <p:nvSpPr>
            <p:cNvPr id="17" name="object 6">
              <a:extLst>
                <a:ext uri="{FF2B5EF4-FFF2-40B4-BE49-F238E27FC236}">
                  <a16:creationId xmlns:a16="http://schemas.microsoft.com/office/drawing/2014/main" id="{DF034153-6854-185F-9880-FC12FC0A61B7}"/>
                </a:ext>
              </a:extLst>
            </p:cNvPr>
            <p:cNvSpPr txBox="1"/>
            <p:nvPr/>
          </p:nvSpPr>
          <p:spPr>
            <a:xfrm>
              <a:off x="192404" y="6990667"/>
              <a:ext cx="1630057" cy="177800"/>
            </a:xfrm>
            <a:prstGeom prst="rect">
              <a:avLst/>
            </a:prstGeom>
          </p:spPr>
          <p:txBody>
            <a:bodyPr wrap="square" lIns="0" tIns="8413" rIns="0" bIns="0" rtlCol="0">
              <a:noAutofit/>
            </a:bodyPr>
            <a:lstStyle/>
            <a:p>
              <a:pPr marL="12700">
                <a:lnSpc>
                  <a:spcPts val="1325"/>
                </a:lnSpc>
              </a:pPr>
              <a:r>
                <a:rPr sz="1200" b="1" spc="-1" dirty="0">
                  <a:latin typeface="Arial"/>
                  <a:cs typeface="Arial"/>
                </a:rPr>
                <a:t>Experiencia Adicional</a:t>
              </a:r>
              <a:endParaRPr sz="1200">
                <a:latin typeface="Arial"/>
                <a:cs typeface="Arial"/>
              </a:endParaRPr>
            </a:p>
          </p:txBody>
        </p:sp>
        <p:sp>
          <p:nvSpPr>
            <p:cNvPr id="18" name="object 5">
              <a:extLst>
                <a:ext uri="{FF2B5EF4-FFF2-40B4-BE49-F238E27FC236}">
                  <a16:creationId xmlns:a16="http://schemas.microsoft.com/office/drawing/2014/main" id="{4C20D806-6244-2DEA-866A-3CA92C46B7E2}"/>
                </a:ext>
              </a:extLst>
            </p:cNvPr>
            <p:cNvSpPr txBox="1"/>
            <p:nvPr/>
          </p:nvSpPr>
          <p:spPr>
            <a:xfrm>
              <a:off x="192404" y="7285684"/>
              <a:ext cx="101758" cy="778767"/>
            </a:xfrm>
            <a:prstGeom prst="rect">
              <a:avLst/>
            </a:prstGeom>
          </p:spPr>
          <p:txBody>
            <a:bodyPr wrap="square" lIns="0" tIns="8445" rIns="0" bIns="0" rtlCol="0">
              <a:noAutofit/>
            </a:bodyPr>
            <a:lstStyle/>
            <a:p>
              <a:pPr marL="12700">
                <a:lnSpc>
                  <a:spcPts val="1330"/>
                </a:lnSpc>
              </a:pPr>
              <a:r>
                <a:rPr sz="1200" dirty="0">
                  <a:latin typeface="Arial"/>
                  <a:cs typeface="Arial"/>
                </a:rPr>
                <a:t>•</a:t>
              </a:r>
              <a:endParaRPr sz="1200">
                <a:latin typeface="Arial"/>
                <a:cs typeface="Arial"/>
              </a:endParaRPr>
            </a:p>
            <a:p>
              <a:pPr marL="12700">
                <a:lnSpc>
                  <a:spcPct val="95825"/>
                </a:lnSpc>
                <a:spcBef>
                  <a:spcPts val="881"/>
                </a:spcBef>
              </a:pPr>
              <a:r>
                <a:rPr sz="1200" dirty="0">
                  <a:latin typeface="Arial"/>
                  <a:cs typeface="Arial"/>
                </a:rPr>
                <a:t>•</a:t>
              </a:r>
              <a:endParaRPr sz="1200">
                <a:latin typeface="Arial"/>
                <a:cs typeface="Arial"/>
              </a:endParaRPr>
            </a:p>
            <a:p>
              <a:pPr marL="12700" marR="158">
                <a:lnSpc>
                  <a:spcPct val="95825"/>
                </a:lnSpc>
                <a:spcBef>
                  <a:spcPts val="1022"/>
                </a:spcBef>
              </a:pPr>
              <a:r>
                <a:rPr sz="1200" dirty="0">
                  <a:latin typeface="Arial"/>
                  <a:cs typeface="Arial"/>
                </a:rPr>
                <a:t>•</a:t>
              </a:r>
              <a:endParaRPr sz="1200">
                <a:latin typeface="Arial"/>
                <a:cs typeface="Arial"/>
              </a:endParaRPr>
            </a:p>
          </p:txBody>
        </p:sp>
        <p:sp>
          <p:nvSpPr>
            <p:cNvPr id="19" name="object 4">
              <a:extLst>
                <a:ext uri="{FF2B5EF4-FFF2-40B4-BE49-F238E27FC236}">
                  <a16:creationId xmlns:a16="http://schemas.microsoft.com/office/drawing/2014/main" id="{4726DE15-230F-E7E0-4322-0DECB55584CF}"/>
                </a:ext>
              </a:extLst>
            </p:cNvPr>
            <p:cNvSpPr txBox="1"/>
            <p:nvPr/>
          </p:nvSpPr>
          <p:spPr>
            <a:xfrm>
              <a:off x="363855" y="7285684"/>
              <a:ext cx="5628167" cy="778767"/>
            </a:xfrm>
            <a:prstGeom prst="rect">
              <a:avLst/>
            </a:prstGeom>
          </p:spPr>
          <p:txBody>
            <a:bodyPr wrap="square" lIns="0" tIns="8445" rIns="0" bIns="0" rtlCol="0">
              <a:noAutofit/>
            </a:bodyPr>
            <a:lstStyle/>
            <a:p>
              <a:pPr marL="12700" marR="26286">
                <a:lnSpc>
                  <a:spcPts val="1330"/>
                </a:lnSpc>
              </a:pPr>
              <a:r>
                <a:rPr sz="1200" spc="-1" dirty="0">
                  <a:latin typeface="Arial"/>
                  <a:cs typeface="Arial"/>
                </a:rPr>
                <a:t>Elaboración de carteles y tabloides para avisos de un centro comunitario.</a:t>
              </a:r>
              <a:endParaRPr sz="1200">
                <a:latin typeface="Arial"/>
                <a:cs typeface="Arial"/>
              </a:endParaRPr>
            </a:p>
            <a:p>
              <a:pPr marL="12700">
                <a:lnSpc>
                  <a:spcPct val="95825"/>
                </a:lnSpc>
                <a:spcBef>
                  <a:spcPts val="881"/>
                </a:spcBef>
              </a:pPr>
              <a:r>
                <a:rPr sz="1200" spc="-2" dirty="0">
                  <a:latin typeface="Arial"/>
                  <a:cs typeface="Arial"/>
                </a:rPr>
                <a:t>Cursos de habilidades para la concentración en alumnos de primaria y secundaria.</a:t>
              </a:r>
              <a:endParaRPr sz="1200">
                <a:latin typeface="Arial"/>
                <a:cs typeface="Arial"/>
              </a:endParaRPr>
            </a:p>
            <a:p>
              <a:pPr marL="12700" marR="26286">
                <a:lnSpc>
                  <a:spcPct val="95825"/>
                </a:lnSpc>
                <a:spcBef>
                  <a:spcPts val="1022"/>
                </a:spcBef>
              </a:pPr>
              <a:r>
                <a:rPr sz="1200" spc="0" dirty="0">
                  <a:latin typeface="Arial"/>
                  <a:cs typeface="Arial"/>
                </a:rPr>
                <a:t>Asesoría para niños de primaria en centro comunitario.</a:t>
              </a:r>
              <a:endParaRPr sz="1200">
                <a:latin typeface="Arial"/>
                <a:cs typeface="Arial"/>
              </a:endParaRPr>
            </a:p>
          </p:txBody>
        </p:sp>
        <p:sp>
          <p:nvSpPr>
            <p:cNvPr id="20" name="object 3">
              <a:extLst>
                <a:ext uri="{FF2B5EF4-FFF2-40B4-BE49-F238E27FC236}">
                  <a16:creationId xmlns:a16="http://schemas.microsoft.com/office/drawing/2014/main" id="{B22482DD-D425-672D-0D27-8CC798069D36}"/>
                </a:ext>
              </a:extLst>
            </p:cNvPr>
            <p:cNvSpPr txBox="1"/>
            <p:nvPr/>
          </p:nvSpPr>
          <p:spPr>
            <a:xfrm>
              <a:off x="192404" y="8182156"/>
              <a:ext cx="2750734" cy="177800"/>
            </a:xfrm>
            <a:prstGeom prst="rect">
              <a:avLst/>
            </a:prstGeom>
          </p:spPr>
          <p:txBody>
            <a:bodyPr wrap="square" lIns="0" tIns="8731" rIns="0" bIns="0" rtlCol="0">
              <a:noAutofit/>
            </a:bodyPr>
            <a:lstStyle/>
            <a:p>
              <a:pPr marL="12700">
                <a:lnSpc>
                  <a:spcPts val="1375"/>
                </a:lnSpc>
              </a:pPr>
              <a:r>
                <a:rPr sz="1200" b="1" spc="0" dirty="0">
                  <a:latin typeface="Segoe UI"/>
                  <a:cs typeface="Segoe UI"/>
                </a:rPr>
                <a:t>Certificado BUSINESS Leadership plus</a:t>
              </a:r>
              <a:endParaRPr sz="1200">
                <a:latin typeface="Segoe UI"/>
                <a:cs typeface="Segoe UI"/>
              </a:endParaRPr>
            </a:p>
          </p:txBody>
        </p:sp>
        <p:sp>
          <p:nvSpPr>
            <p:cNvPr id="21" name="object 2">
              <a:extLst>
                <a:ext uri="{FF2B5EF4-FFF2-40B4-BE49-F238E27FC236}">
                  <a16:creationId xmlns:a16="http://schemas.microsoft.com/office/drawing/2014/main" id="{42AA7B9E-A3F3-9C93-5FB5-BBFF8A1548E4}"/>
                </a:ext>
              </a:extLst>
            </p:cNvPr>
            <p:cNvSpPr txBox="1"/>
            <p:nvPr/>
          </p:nvSpPr>
          <p:spPr>
            <a:xfrm>
              <a:off x="192404" y="8544360"/>
              <a:ext cx="6316965" cy="549334"/>
            </a:xfrm>
            <a:prstGeom prst="rect">
              <a:avLst/>
            </a:prstGeom>
          </p:spPr>
          <p:txBody>
            <a:bodyPr wrap="square" lIns="0" tIns="8731" rIns="0" bIns="0" rtlCol="0">
              <a:noAutofit/>
            </a:bodyPr>
            <a:lstStyle/>
            <a:p>
              <a:pPr marL="12700">
                <a:lnSpc>
                  <a:spcPts val="1375"/>
                </a:lnSpc>
              </a:pPr>
              <a:r>
                <a:rPr sz="1200" spc="-1" dirty="0">
                  <a:latin typeface="Segoe UI"/>
                  <a:cs typeface="Segoe UI"/>
                </a:rPr>
                <a:t>-Liderazgo de Influencias –Liderazgo en Juntas -Decisiones Proactivas – Planificación Integral-</a:t>
              </a:r>
              <a:endParaRPr sz="1200" dirty="0">
                <a:latin typeface="Segoe UI"/>
                <a:cs typeface="Segoe UI"/>
              </a:endParaRPr>
            </a:p>
            <a:p>
              <a:pPr marL="12700" marR="22860">
                <a:lnSpc>
                  <a:spcPts val="1500"/>
                </a:lnSpc>
                <a:spcBef>
                  <a:spcPts val="6"/>
                </a:spcBef>
              </a:pPr>
              <a:r>
                <a:rPr sz="1200" spc="-1" dirty="0">
                  <a:latin typeface="Segoe UI"/>
                  <a:cs typeface="Segoe UI"/>
                </a:rPr>
                <a:t>Negociación- Gestión de Proyectos- Finanzas Practicas para no Financieros – Desarrollo del</a:t>
              </a:r>
              <a:endParaRPr sz="1200" dirty="0">
                <a:latin typeface="Segoe UI"/>
                <a:cs typeface="Segoe UI"/>
              </a:endParaRPr>
            </a:p>
            <a:p>
              <a:pPr marL="12700" marR="22860">
                <a:lnSpc>
                  <a:spcPts val="1425"/>
                </a:lnSpc>
              </a:pPr>
              <a:r>
                <a:rPr sz="1200" spc="-6" dirty="0">
                  <a:latin typeface="Segoe UI"/>
                  <a:cs typeface="Segoe UI"/>
                </a:rPr>
                <a:t>Talento –Delegación –Visión Empresarial.</a:t>
              </a:r>
              <a:endParaRPr sz="1200" dirty="0">
                <a:latin typeface="Segoe UI"/>
                <a:cs typeface="Segoe UI"/>
              </a:endParaRPr>
            </a:p>
          </p:txBody>
        </p:sp>
      </p:grpSp>
    </p:spTree>
    <p:extLst>
      <p:ext uri="{BB962C8B-B14F-4D97-AF65-F5344CB8AC3E}">
        <p14:creationId xmlns:p14="http://schemas.microsoft.com/office/powerpoint/2010/main" val="152382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05809C1-72DC-2196-B9D6-7C48F923CC74}"/>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86AA9F5C-64FD-823D-070F-747EB4306EC5}"/>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9E1A38F1-03F5-C955-AE12-3C62F6806ED7}"/>
                </a:ext>
              </a:extLst>
            </p:cNvPr>
            <p:cNvSpPr txBox="1"/>
            <p:nvPr/>
          </p:nvSpPr>
          <p:spPr>
            <a:xfrm>
              <a:off x="1403365" y="1461130"/>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Fernando Reyes Rodríguez</a:t>
              </a:r>
            </a:p>
            <a:p>
              <a:pPr algn="ctr"/>
              <a:r>
                <a:rPr lang="es-MX" sz="1801" dirty="0">
                  <a:latin typeface="Arial" panose="020B0604020202020204" pitchFamily="34" charset="0"/>
                  <a:cs typeface="Arial" panose="020B0604020202020204" pitchFamily="34" charset="0"/>
                </a:rPr>
                <a:t>	Apoyo Administrativo</a:t>
              </a: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5EFB2EB-8E59-80CF-F338-605B23271378}"/>
                </a:ext>
              </a:extLst>
            </p:cNvPr>
            <p:cNvSpPr txBox="1"/>
            <p:nvPr/>
          </p:nvSpPr>
          <p:spPr>
            <a:xfrm>
              <a:off x="113254" y="2943737"/>
              <a:ext cx="6547641" cy="9049209"/>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Universidad del Valle de Parras ( Preparatoria 2001 – 2003 )</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Universidad del Valle de Parras ( Administración de Empresas Carrera Trunca 2004 – 2005 )</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Auxiliar de Giras y Eventos en Desarrollo Integral de la Familia Estatal D I F  Coahuila  ( En el Año del 2006 al 2011 )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Dirección de Vinculacion y Enlace  ( 2011 – 2024  Apoyo Administrativo )</a:t>
              </a:r>
            </a:p>
            <a:p>
              <a:pPr marL="171453" indent="-171453"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Logística de Eventos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Montaje de Eventos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Traslados de Personal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Entrega de Correspondencia .</a:t>
              </a: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0EE3B61A-75E4-E640-46F7-9B263655C1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295570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956558"/>
            <a:ext cx="4397582" cy="1200842"/>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Lic. Perla Leticia Torres Perales </a:t>
            </a:r>
          </a:p>
          <a:p>
            <a:pPr algn="ctr"/>
            <a:r>
              <a:rPr lang="es-MX" sz="1801" dirty="0">
                <a:latin typeface="Arial" panose="020B0604020202020204" pitchFamily="34" charset="0"/>
                <a:cs typeface="Arial" panose="020B0604020202020204" pitchFamily="34" charset="0"/>
              </a:rPr>
              <a:t>Asistente de la Jefa de la Oficina del C. Secretario de Salud </a:t>
            </a:r>
          </a:p>
          <a:p>
            <a:pPr algn="ctr"/>
            <a:endParaRPr lang="es-MX" sz="180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47FDE324-BCCF-4205-B764-FACF3F43CF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
        <p:nvSpPr>
          <p:cNvPr id="2" name="1 Rectángulo"/>
          <p:cNvSpPr/>
          <p:nvPr/>
        </p:nvSpPr>
        <p:spPr>
          <a:xfrm>
            <a:off x="148948" y="2496393"/>
            <a:ext cx="6709052" cy="6740307"/>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Formación Académica</a:t>
            </a:r>
          </a:p>
          <a:p>
            <a:r>
              <a:rPr lang="es-MX" dirty="0">
                <a:latin typeface="Arial" panose="020B0604020202020204" pitchFamily="34" charset="0"/>
                <a:cs typeface="Arial" panose="020B0604020202020204" pitchFamily="34" charset="0"/>
              </a:rPr>
              <a:t>- Licenciatura en enfermería</a:t>
            </a:r>
          </a:p>
          <a:p>
            <a:r>
              <a:rPr lang="es-MX" dirty="0">
                <a:latin typeface="Arial" panose="020B0604020202020204" pitchFamily="34" charset="0"/>
                <a:cs typeface="Arial" panose="020B0604020202020204" pitchFamily="34" charset="0"/>
              </a:rPr>
              <a:t>- Maestría en Gestión de Servicios de Salud</a:t>
            </a:r>
          </a:p>
          <a:p>
            <a:r>
              <a:rPr lang="es-MX" dirty="0">
                <a:latin typeface="Arial" panose="020B0604020202020204" pitchFamily="34" charset="0"/>
                <a:cs typeface="Arial" panose="020B0604020202020204" pitchFamily="34" charset="0"/>
              </a:rPr>
              <a:t>- Certificación de licenciatura en enfermería en 2019</a:t>
            </a:r>
          </a:p>
          <a:p>
            <a:pPr marL="285750" indent="-285750">
              <a:buFontTx/>
              <a:buChar char="-"/>
            </a:pPr>
            <a:r>
              <a:rPr lang="es-MX" dirty="0">
                <a:latin typeface="Arial" panose="020B0604020202020204" pitchFamily="34" charset="0"/>
                <a:cs typeface="Arial" panose="020B0604020202020204" pitchFamily="34" charset="0"/>
              </a:rPr>
              <a:t>Certificación en mediación y conciliación de conflictos por el poder judicial</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Laboral</a:t>
            </a:r>
          </a:p>
          <a:p>
            <a:r>
              <a:rPr lang="es-MX" dirty="0">
                <a:latin typeface="Arial" panose="020B0604020202020204" pitchFamily="34" charset="0"/>
                <a:cs typeface="Arial" panose="020B0604020202020204" pitchFamily="34" charset="0"/>
              </a:rPr>
              <a:t>- Centro de Salud con Hospital General Cepeda (11 años)</a:t>
            </a:r>
          </a:p>
          <a:p>
            <a:r>
              <a:rPr lang="es-MX" dirty="0">
                <a:latin typeface="Arial" panose="020B0604020202020204" pitchFamily="34" charset="0"/>
                <a:cs typeface="Arial" panose="020B0604020202020204" pitchFamily="34" charset="0"/>
              </a:rPr>
              <a:t>- Jefatura de Enfermería del Centro de Salud con Hospital General Cepeda (3 años)</a:t>
            </a:r>
          </a:p>
          <a:p>
            <a:r>
              <a:rPr lang="es-MX" dirty="0">
                <a:latin typeface="Arial" panose="020B0604020202020204" pitchFamily="34" charset="0"/>
                <a:cs typeface="Arial" panose="020B0604020202020204" pitchFamily="34" charset="0"/>
              </a:rPr>
              <a:t>- Enfermera en Hospital General Saltillo (2019)</a:t>
            </a:r>
          </a:p>
          <a:p>
            <a:r>
              <a:rPr lang="es-MX" dirty="0">
                <a:latin typeface="Arial" panose="020B0604020202020204" pitchFamily="34" charset="0"/>
                <a:cs typeface="Arial" panose="020B0604020202020204" pitchFamily="34" charset="0"/>
              </a:rPr>
              <a:t>- Enfermera en Centro de Salud Girasol (2019)</a:t>
            </a:r>
          </a:p>
          <a:p>
            <a:r>
              <a:rPr lang="es-MX" dirty="0">
                <a:latin typeface="Arial" panose="020B0604020202020204" pitchFamily="34" charset="0"/>
                <a:cs typeface="Arial" panose="020B0604020202020204" pitchFamily="34" charset="0"/>
              </a:rPr>
              <a:t>- Enfermera en Servicio de Calidad en la Jurisdicción Sanitaria No. 8 (4 años)</a:t>
            </a:r>
          </a:p>
          <a:p>
            <a:pPr marL="285750" indent="-285750">
              <a:buFontTx/>
              <a:buChar char="-"/>
            </a:pPr>
            <a:r>
              <a:rPr lang="es-MX" dirty="0">
                <a:latin typeface="Arial" panose="020B0604020202020204" pitchFamily="34" charset="0"/>
                <a:cs typeface="Arial" panose="020B0604020202020204" pitchFamily="34" charset="0"/>
              </a:rPr>
              <a:t>Asistente del Jefe de Oficina del Secretario de Salud (diciembre 2023 a fecha actual)</a:t>
            </a:r>
          </a:p>
          <a:p>
            <a:pPr marL="285750" indent="-285750">
              <a:buFontTx/>
              <a:buChar char="-"/>
            </a:pPr>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Experiencia Adicional</a:t>
            </a:r>
          </a:p>
          <a:p>
            <a:r>
              <a:rPr lang="es-MX" dirty="0">
                <a:latin typeface="Arial" panose="020B0604020202020204" pitchFamily="34" charset="0"/>
                <a:cs typeface="Arial" panose="020B0604020202020204" pitchFamily="34" charset="0"/>
              </a:rPr>
              <a:t>- Supervisor de Centros de Salud y Hospitales de 1°, 2° y tercer nivel</a:t>
            </a:r>
          </a:p>
          <a:p>
            <a:r>
              <a:rPr lang="es-MX" dirty="0">
                <a:latin typeface="Arial" panose="020B0604020202020204" pitchFamily="34" charset="0"/>
                <a:cs typeface="Arial" panose="020B0604020202020204" pitchFamily="34" charset="0"/>
              </a:rPr>
              <a:t>- Evaluador en procesos de acreditación por la DGCES</a:t>
            </a:r>
          </a:p>
        </p:txBody>
      </p:sp>
    </p:spTree>
    <p:extLst>
      <p:ext uri="{BB962C8B-B14F-4D97-AF65-F5344CB8AC3E}">
        <p14:creationId xmlns:p14="http://schemas.microsoft.com/office/powerpoint/2010/main" val="2047583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3D8AD008-1CFE-2FA8-5250-97C5CBED3B2E}"/>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48EA41B1-B11E-A404-23C1-E79BED44756C}"/>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586B2D92-A7ED-8C6C-D827-5163D5BE620B}"/>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Sergio Osvaldo Duque </a:t>
              </a:r>
              <a:r>
                <a:rPr lang="es-ES_tradnl" sz="1801" b="1" dirty="0" err="1">
                  <a:latin typeface="Arial" panose="020B0604020202020204" pitchFamily="34" charset="0"/>
                  <a:cs typeface="Arial" panose="020B0604020202020204" pitchFamily="34" charset="0"/>
                </a:rPr>
                <a:t>Retiz</a:t>
              </a:r>
              <a:endParaRPr lang="es-ES_tradnl" sz="1801" b="1" dirty="0">
                <a:latin typeface="Arial" panose="020B0604020202020204" pitchFamily="34" charset="0"/>
                <a:cs typeface="Arial" panose="020B0604020202020204" pitchFamily="34" charset="0"/>
              </a:endParaRPr>
            </a:p>
            <a:p>
              <a:pPr algn="ctr"/>
              <a:r>
                <a:rPr lang="es-ES" sz="1801" dirty="0">
                  <a:latin typeface="Arial" panose="020B0604020202020204" pitchFamily="34" charset="0"/>
                  <a:cs typeface="Arial" panose="020B0604020202020204" pitchFamily="34" charset="0"/>
                </a:rPr>
                <a:t>Coordinador de Giras y Eventos</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B72EEEA-6741-F5E6-B35F-FC7E7656E7EA}"/>
                </a:ext>
              </a:extLst>
            </p:cNvPr>
            <p:cNvSpPr txBox="1"/>
            <p:nvPr/>
          </p:nvSpPr>
          <p:spPr>
            <a:xfrm>
              <a:off x="113254" y="1997257"/>
              <a:ext cx="6547641" cy="9839297"/>
            </a:xfrm>
            <a:prstGeom prst="rect">
              <a:avLst/>
            </a:prstGeom>
            <a:noFill/>
          </p:spPr>
          <p:txBody>
            <a:bodyPr wrap="square">
              <a:spAutoFit/>
            </a:bodyPr>
            <a:lstStyle/>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7000"/>
                </a:lnSpc>
                <a:spcAft>
                  <a:spcPts val="800"/>
                </a:spcAft>
                <a:buFont typeface="Arial"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Licenciado en Administración en Recursos Humanos Facultad de Ciencias de la Administración de la U.A. de C. </a:t>
              </a:r>
            </a:p>
            <a:p>
              <a:pPr marL="171450" indent="-171450" algn="just">
                <a:lnSpc>
                  <a:spcPct val="107000"/>
                </a:lnSpc>
                <a:spcAft>
                  <a:spcPts val="800"/>
                </a:spcAft>
                <a:buFont typeface="Arial"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en Desarrollo Organizacional por el Tec. De Monterrey Campus Saltillo</a:t>
              </a:r>
            </a:p>
            <a:p>
              <a:pPr marL="171450" indent="-171450" algn="just">
                <a:lnSpc>
                  <a:spcPct val="107000"/>
                </a:lnSpc>
                <a:spcAft>
                  <a:spcPts val="800"/>
                </a:spcAft>
                <a:buFont typeface="Arial"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en Emprendedores para las Organizaciones de la Sociedad Civil. Por el Tec de Monterrey</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  de Giras y Evento de la Secretaria de Salud</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 de Giras de la Presidencia DIF Coahuila.</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de Gerencia de Ventas Grupo Empresarial Martínez.</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Auxiliar Administrativo del CECYTEC.</a:t>
              </a:r>
            </a:p>
            <a:p>
              <a:pPr marL="171453" indent="-171453" algn="just">
                <a:lnSpc>
                  <a:spcPct val="107000"/>
                </a:lnSpc>
                <a:spcAft>
                  <a:spcPts val="800"/>
                </a:spcAft>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Coordinador de Proyectos de Fondos de Coinversión Social a las OSC en Voluntariado Coahuila</a:t>
              </a:r>
            </a:p>
            <a:p>
              <a:pPr marL="171453" indent="-171453" algn="just">
                <a:lnSpc>
                  <a:spcPct val="107000"/>
                </a:lnSpc>
                <a:spcAft>
                  <a:spcPts val="800"/>
                </a:spcAft>
                <a:buFont typeface="Arial" panose="020B0604020202020204"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Auxiliar de Recursos Humanos en DIF Coahuila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itchFamily="34" charset="0"/>
                <a:buChar char="•"/>
              </a:pPr>
              <a:r>
                <a:rPr lang="es-ES" dirty="0">
                  <a:latin typeface="Arial" panose="020B0604020202020204" pitchFamily="34" charset="0"/>
                  <a:ea typeface="Calibri" panose="020F0502020204030204" pitchFamily="34" charset="0"/>
                  <a:cs typeface="Arial" panose="020B0604020202020204" pitchFamily="34" charset="0"/>
                </a:rPr>
                <a:t>Apoyo en la Organización de eventos a otras dependencias </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8FC71E76-E4E3-F537-3892-CB3AA05F21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2184077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9C60BD-E939-096F-2369-8D52A9E2F18F}"/>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8840AD2F-D69B-86C7-2A55-F4190B02FCAD}"/>
              </a:ext>
            </a:extLst>
          </p:cNvPr>
          <p:cNvSpPr txBox="1"/>
          <p:nvPr/>
        </p:nvSpPr>
        <p:spPr>
          <a:xfrm>
            <a:off x="1403365" y="1461130"/>
            <a:ext cx="4397582"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Gabriela Rodríguez Velázquez</a:t>
            </a:r>
          </a:p>
          <a:p>
            <a:pPr algn="ctr"/>
            <a:r>
              <a:rPr lang="es-MX" sz="1801" dirty="0">
                <a:latin typeface="Arial" panose="020B0604020202020204" pitchFamily="34" charset="0"/>
                <a:cs typeface="Arial" panose="020B0604020202020204" pitchFamily="34" charset="0"/>
              </a:rPr>
              <a:t>	Coordinadora de Relaciones Públicas</a:t>
            </a: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6693E7D7-F694-2767-FCF7-B995C4D8C57E}"/>
              </a:ext>
            </a:extLst>
          </p:cNvPr>
          <p:cNvSpPr txBox="1"/>
          <p:nvPr/>
        </p:nvSpPr>
        <p:spPr>
          <a:xfrm>
            <a:off x="113254" y="2943737"/>
            <a:ext cx="6547641" cy="10542438"/>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Ciencias de la Comunicación del Tecnológico Sierra Madre</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Coordinadora de Relaciones Públicas dentro de Secretaría de Salud</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Logística en eventos </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Redacción</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Maestra de Ceremonias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Realización de Convocatorias para eventos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Calendarización de fechas de cumpleaños del personal de Salud y Gobierno</a:t>
            </a:r>
          </a:p>
          <a:p>
            <a:pPr marL="171453" indent="-171453"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Grabación de spots campañas de publicidad</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Participante en Talleres de Prevención de la Violencia Política en Razón de Género</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Enlace dentro de los Comités, Sesiones , talleres de la Secretaría</a:t>
            </a: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4F95599C-0F1E-5A05-8DD6-A4D7D1A4EB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3305330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73A8F84-B14C-9A84-2317-4D81BAF140E7}"/>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507FB68F-5948-C7EC-25E7-A76BAFED8762}"/>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317E8A08-83BD-E274-0611-27F6B8D96F81}"/>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a:t>
              </a:r>
              <a:r>
                <a:rPr lang="es-ES_tradnl" sz="1801" b="1" dirty="0" err="1">
                  <a:latin typeface="Arial" panose="020B0604020202020204" pitchFamily="34" charset="0"/>
                  <a:cs typeface="Arial" panose="020B0604020202020204" pitchFamily="34" charset="0"/>
                </a:rPr>
                <a:t>Jos</a:t>
              </a:r>
              <a:r>
                <a:rPr lang="es-ES" sz="1801" b="1" dirty="0">
                  <a:latin typeface="Arial" panose="020B0604020202020204" pitchFamily="34" charset="0"/>
                  <a:cs typeface="Arial" panose="020B0604020202020204" pitchFamily="34" charset="0"/>
                </a:rPr>
                <a:t>é Jorge Luna Vázquez</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Coordinador de Comunicaci</a:t>
              </a:r>
              <a:r>
                <a:rPr lang="es-ES" sz="1801" dirty="0" err="1">
                  <a:latin typeface="Arial" panose="020B0604020202020204" pitchFamily="34" charset="0"/>
                  <a:cs typeface="Arial" panose="020B0604020202020204" pitchFamily="34" charset="0"/>
                </a:rPr>
                <a:t>ón</a:t>
              </a:r>
              <a:r>
                <a:rPr lang="es-ES" sz="1801" dirty="0">
                  <a:latin typeface="Arial" panose="020B0604020202020204" pitchFamily="34" charset="0"/>
                  <a:cs typeface="Arial" panose="020B0604020202020204" pitchFamily="34" charset="0"/>
                </a:rPr>
                <a:t> Social</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F631E47-9012-2E9E-BDED-1F11D47FEBD9}"/>
                </a:ext>
              </a:extLst>
            </p:cNvPr>
            <p:cNvSpPr txBox="1"/>
            <p:nvPr/>
          </p:nvSpPr>
          <p:spPr>
            <a:xfrm>
              <a:off x="113254" y="1932458"/>
              <a:ext cx="6547641" cy="10181762"/>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marL="171450" indent="-171450" algn="just">
                <a:lnSpc>
                  <a:spcPct val="107000"/>
                </a:lnSpc>
                <a:spcAft>
                  <a:spcPts val="800"/>
                </a:spcAft>
                <a:buFontTx/>
                <a:buChar char="-"/>
              </a:pPr>
              <a:r>
                <a:rPr lang="es-MX" sz="1200" dirty="0">
                  <a:latin typeface="Arial" panose="020B0604020202020204" pitchFamily="34" charset="0"/>
                  <a:ea typeface="Calibri" panose="020F0502020204030204" pitchFamily="34" charset="0"/>
                  <a:cs typeface="Arial" panose="020B0604020202020204" pitchFamily="34" charset="0"/>
                </a:rPr>
                <a:t>MAESTR</a:t>
              </a:r>
              <a:r>
                <a:rPr lang="es-ES" sz="1200" dirty="0">
                  <a:latin typeface="Arial" panose="020B0604020202020204" pitchFamily="34" charset="0"/>
                  <a:ea typeface="Calibri" panose="020F0502020204030204" pitchFamily="34" charset="0"/>
                  <a:cs typeface="Arial" panose="020B0604020202020204" pitchFamily="34" charset="0"/>
                </a:rPr>
                <a:t>ÍA. Maestría en Comunicación. Escuela de Ciencias de la Comunicación. Universidad Autónoma de Coahuila.</a:t>
              </a:r>
            </a:p>
            <a:p>
              <a:pPr marL="171450" indent="-171450" algn="just">
                <a:lnSpc>
                  <a:spcPct val="107000"/>
                </a:lnSpc>
                <a:spcAft>
                  <a:spcPts val="800"/>
                </a:spcAft>
                <a:buFontTx/>
                <a:buChar char="-"/>
              </a:pPr>
              <a:r>
                <a:rPr lang="es-ES" sz="1200" dirty="0">
                  <a:latin typeface="Arial" panose="020B0604020202020204" pitchFamily="34" charset="0"/>
                  <a:ea typeface="Calibri" panose="020F0502020204030204" pitchFamily="34" charset="0"/>
                  <a:cs typeface="Arial" panose="020B0604020202020204" pitchFamily="34" charset="0"/>
                </a:rPr>
                <a:t>LICENCIATURA. Escuela de Ciencias de la Comunicación. Universidad Autónoma de Coahuila.</a:t>
              </a:r>
            </a:p>
            <a:p>
              <a:pPr marL="171450" indent="-171450" algn="just">
                <a:lnSpc>
                  <a:spcPct val="107000"/>
                </a:lnSpc>
                <a:spcAft>
                  <a:spcPts val="800"/>
                </a:spcAft>
                <a:buFontTx/>
                <a:buChar char="-"/>
              </a:pPr>
              <a:r>
                <a:rPr lang="es-ES" sz="1200" dirty="0">
                  <a:latin typeface="Arial" panose="020B0604020202020204" pitchFamily="34" charset="0"/>
                  <a:ea typeface="Calibri" panose="020F0502020204030204" pitchFamily="34" charset="0"/>
                  <a:cs typeface="Arial" panose="020B0604020202020204" pitchFamily="34" charset="0"/>
                </a:rPr>
                <a:t>ESTUDIOS SUPERIORES. Diseñador Gráfico. Instituto de Comunicación Gráfica del Norte.</a:t>
              </a:r>
            </a:p>
            <a:p>
              <a:pPr marL="171450" indent="-171450" algn="just">
                <a:lnSpc>
                  <a:spcPct val="107000"/>
                </a:lnSpc>
                <a:spcAft>
                  <a:spcPts val="800"/>
                </a:spcAft>
                <a:buFontTx/>
                <a:buChar char="-"/>
              </a:pPr>
              <a:r>
                <a:rPr lang="es-ES" sz="1200" dirty="0">
                  <a:latin typeface="Arial" panose="020B0604020202020204" pitchFamily="34" charset="0"/>
                  <a:ea typeface="Calibri" panose="020F0502020204030204" pitchFamily="34" charset="0"/>
                  <a:cs typeface="Arial" panose="020B0604020202020204" pitchFamily="34" charset="0"/>
                </a:rPr>
                <a:t>DIPLOMADO. Comunicación Política. Instituto de Investigaciones Sociales. Universidad Nacional Autónoma de México.</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Coordinador de Comunicaci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Social de la Secretaría de Salud.</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Editorial y Conductor Programa “Buffet Político”  TV Azteca Coahuila.</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Director de Extensi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Universitaria y Difusión Cultural. Universidad Tecnológica de Coahuila.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Jefe de Prensa y DifusI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Universidad Tecnológica de Coahuila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Reportero Secci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Local. Agencia de Noticias SIP</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 Prensa. Asociación Estatal de Padres de Familia.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Locutor y Programador Musical. Radio Universidad Agraria UAAAN</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Reportero. RCG TV</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Reportero y Fot</a:t>
              </a:r>
              <a:r>
                <a:rPr lang="es-ES" sz="1200" dirty="0" err="1">
                  <a:latin typeface="Arial" panose="020B0604020202020204" pitchFamily="34" charset="0"/>
                  <a:ea typeface="Calibri" panose="020F0502020204030204" pitchFamily="34" charset="0"/>
                  <a:cs typeface="Arial" panose="020B0604020202020204" pitchFamily="34" charset="0"/>
                </a:rPr>
                <a:t>ógrafo</a:t>
              </a:r>
              <a:r>
                <a:rPr lang="es-ES" sz="1200" dirty="0">
                  <a:latin typeface="Arial" panose="020B0604020202020204" pitchFamily="34" charset="0"/>
                  <a:ea typeface="Calibri" panose="020F0502020204030204" pitchFamily="34" charset="0"/>
                  <a:cs typeface="Arial" panose="020B0604020202020204" pitchFamily="34" charset="0"/>
                </a:rPr>
                <a:t>. Semanario Adelante y Periódico El Independiente.</a:t>
              </a:r>
            </a:p>
            <a:p>
              <a:pPr marL="171453" indent="-171453"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Director General. Luna 21 multimedios.  Producci</a:t>
              </a:r>
              <a:r>
                <a:rPr lang="es-ES" sz="1200" dirty="0" err="1">
                  <a:latin typeface="Arial" panose="020B0604020202020204" pitchFamily="34" charset="0"/>
                  <a:ea typeface="Calibri" panose="020F0502020204030204" pitchFamily="34" charset="0"/>
                  <a:cs typeface="Arial" panose="020B0604020202020204" pitchFamily="34" charset="0"/>
                </a:rPr>
                <a:t>ón</a:t>
              </a:r>
              <a:r>
                <a:rPr lang="es-ES" sz="1200" dirty="0">
                  <a:latin typeface="Arial" panose="020B0604020202020204" pitchFamily="34" charset="0"/>
                  <a:ea typeface="Calibri" panose="020F0502020204030204" pitchFamily="34" charset="0"/>
                  <a:cs typeface="Arial" panose="020B0604020202020204" pitchFamily="34" charset="0"/>
                </a:rPr>
                <a:t> Audiovisual.</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Coordinador de Relaciones P</a:t>
              </a:r>
              <a:r>
                <a:rPr lang="es-ES" sz="1200" dirty="0" err="1">
                  <a:latin typeface="Arial" panose="020B0604020202020204" pitchFamily="34" charset="0"/>
                  <a:ea typeface="Calibri" panose="020F0502020204030204" pitchFamily="34" charset="0"/>
                  <a:cs typeface="Arial" panose="020B0604020202020204" pitchFamily="34" charset="0"/>
                </a:rPr>
                <a:t>úblicas</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Miembro del Consejo Editorial del Peri</a:t>
              </a:r>
              <a:r>
                <a:rPr lang="es-ES" sz="1200" dirty="0" err="1">
                  <a:latin typeface="Arial" panose="020B0604020202020204" pitchFamily="34" charset="0"/>
                  <a:ea typeface="Calibri" panose="020F0502020204030204" pitchFamily="34" charset="0"/>
                  <a:cs typeface="Arial" panose="020B0604020202020204" pitchFamily="34" charset="0"/>
                </a:rPr>
                <a:t>ódico</a:t>
              </a:r>
              <a:r>
                <a:rPr lang="es-ES" sz="1200" dirty="0">
                  <a:latin typeface="Arial" panose="020B0604020202020204" pitchFamily="34" charset="0"/>
                  <a:ea typeface="Calibri" panose="020F0502020204030204" pitchFamily="34" charset="0"/>
                  <a:cs typeface="Arial" panose="020B0604020202020204" pitchFamily="34" charset="0"/>
                </a:rPr>
                <a:t> Palabra</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Miembro del Consejo Editorial Revista COINE. UA de C.</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de la Comisión de Medios del V Encuentro Nacional de Universidades Tecnológicas.</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Elaboración de Discursos. Rectoría UTC y despacho del C. Secretario de Salud.</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Productor del Programa de Radio TU SALUD. Gobierno del Estado</a:t>
              </a:r>
            </a:p>
            <a:p>
              <a:pPr marL="171453" indent="-171453" algn="just">
                <a:lnSpc>
                  <a:spcPct val="107000"/>
                </a:lnSpc>
                <a:spcAft>
                  <a:spcPts val="8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y Productor del Noticiero Vuelo Libre.  RCG </a:t>
              </a:r>
              <a:r>
                <a:rPr lang="mr-IN" sz="1200" dirty="0">
                  <a:latin typeface="Arial" panose="020B0604020202020204" pitchFamily="34" charset="0"/>
                  <a:ea typeface="Calibri" panose="020F0502020204030204" pitchFamily="34" charset="0"/>
                  <a:cs typeface="Arial" panose="020B0604020202020204" pitchFamily="34" charset="0"/>
                </a:rPr>
                <a:t>–</a:t>
              </a:r>
              <a:r>
                <a:rPr lang="es-ES" sz="1200" dirty="0">
                  <a:latin typeface="Arial" panose="020B0604020202020204" pitchFamily="34" charset="0"/>
                  <a:ea typeface="Calibri" panose="020F0502020204030204" pitchFamily="34" charset="0"/>
                  <a:cs typeface="Arial" panose="020B0604020202020204" pitchFamily="34" charset="0"/>
                </a:rPr>
                <a:t> UTC.</a:t>
              </a: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7E340C91-3FC2-CDBF-6113-C3DFB73297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3757797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73A8F84-B14C-9A84-2317-4D81BAF140E7}"/>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507FB68F-5948-C7EC-25E7-A76BAFED8762}"/>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317E8A08-83BD-E274-0611-27F6B8D96F81}"/>
                </a:ext>
              </a:extLst>
            </p:cNvPr>
            <p:cNvSpPr txBox="1"/>
            <p:nvPr/>
          </p:nvSpPr>
          <p:spPr>
            <a:xfrm>
              <a:off x="1403365" y="1252584"/>
              <a:ext cx="4397582" cy="923714"/>
            </a:xfrm>
            <a:prstGeom prst="rect">
              <a:avLst/>
            </a:prstGeom>
            <a:noFill/>
          </p:spPr>
          <p:txBody>
            <a:bodyPr wrap="square" rtlCol="0">
              <a:spAutoFit/>
            </a:bodyPr>
            <a:lstStyle/>
            <a:p>
              <a:pPr algn="ctr"/>
              <a:r>
                <a:rPr lang="es-MX" sz="1801" b="1" dirty="0">
                  <a:latin typeface="Arial" panose="020B0604020202020204" pitchFamily="34" charset="0"/>
                  <a:cs typeface="Arial" panose="020B0604020202020204" pitchFamily="34" charset="0"/>
                </a:rPr>
                <a:t>Priscila Manuela Chavarría Rojas</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Coordinador de Comunicaci</a:t>
              </a:r>
              <a:r>
                <a:rPr lang="es-ES" sz="1801" dirty="0" err="1">
                  <a:latin typeface="Arial" panose="020B0604020202020204" pitchFamily="34" charset="0"/>
                  <a:cs typeface="Arial" panose="020B0604020202020204" pitchFamily="34" charset="0"/>
                </a:rPr>
                <a:t>ón</a:t>
              </a:r>
              <a:r>
                <a:rPr lang="es-ES" sz="1801" dirty="0">
                  <a:latin typeface="Arial" panose="020B0604020202020204" pitchFamily="34" charset="0"/>
                  <a:cs typeface="Arial" panose="020B0604020202020204" pitchFamily="34" charset="0"/>
                </a:rPr>
                <a:t> Social</a:t>
              </a: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F631E47-9012-2E9E-BDED-1F11D47FEBD9}"/>
                </a:ext>
              </a:extLst>
            </p:cNvPr>
            <p:cNvSpPr txBox="1"/>
            <p:nvPr/>
          </p:nvSpPr>
          <p:spPr>
            <a:xfrm>
              <a:off x="113254" y="1932458"/>
              <a:ext cx="6547641" cy="575863"/>
            </a:xfrm>
            <a:prstGeom prst="rect">
              <a:avLst/>
            </a:prstGeom>
            <a:noFill/>
          </p:spPr>
          <p:txBody>
            <a:bodyPr wrap="square">
              <a:spAutoFit/>
            </a:bodyPr>
            <a:lstStyle/>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7E340C91-3FC2-CDBF-6113-C3DFB732974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
        <p:nvSpPr>
          <p:cNvPr id="8" name="CuadroTexto 7">
            <a:extLst>
              <a:ext uri="{FF2B5EF4-FFF2-40B4-BE49-F238E27FC236}">
                <a16:creationId xmlns:a16="http://schemas.microsoft.com/office/drawing/2014/main" id="{A9CAE6D2-F024-4E29-A170-78F54B5BAEDF}"/>
              </a:ext>
            </a:extLst>
          </p:cNvPr>
          <p:cNvSpPr txBox="1"/>
          <p:nvPr/>
        </p:nvSpPr>
        <p:spPr>
          <a:xfrm>
            <a:off x="113253" y="2176298"/>
            <a:ext cx="6547641" cy="8679299"/>
          </a:xfrm>
          <a:prstGeom prst="rect">
            <a:avLst/>
          </a:prstGeom>
          <a:noFill/>
        </p:spPr>
        <p:txBody>
          <a:bodyPr wrap="square">
            <a:spAutoFit/>
          </a:bodyPr>
          <a:lstStyle/>
          <a:p>
            <a:r>
              <a:rPr lang="es-MX" b="1" dirty="0"/>
              <a:t>Formación Académica</a:t>
            </a:r>
          </a:p>
          <a:p>
            <a:r>
              <a:rPr lang="es-MX" dirty="0"/>
              <a:t>Licenciatura en Comunicación en la Universidad Autónoma del Noreste Campus Torreón</a:t>
            </a:r>
          </a:p>
          <a:p>
            <a:endParaRPr lang="es-MX" b="1" dirty="0"/>
          </a:p>
          <a:p>
            <a:r>
              <a:rPr lang="es-MX" b="1" dirty="0"/>
              <a:t>Experiencia Laboral</a:t>
            </a:r>
          </a:p>
          <a:p>
            <a:r>
              <a:rPr lang="es-MX" dirty="0"/>
              <a:t>- Reportera en el periódico universitario </a:t>
            </a:r>
            <a:r>
              <a:rPr lang="es-MX" dirty="0" err="1"/>
              <a:t>Entretodos</a:t>
            </a:r>
            <a:r>
              <a:rPr lang="es-MX" dirty="0"/>
              <a:t>.</a:t>
            </a:r>
          </a:p>
          <a:p>
            <a:r>
              <a:rPr lang="es-MX" dirty="0"/>
              <a:t>- Fotógrafa en el proyecto social “Arte y cultura contra la violencia!” En la colonia del</a:t>
            </a:r>
          </a:p>
          <a:p>
            <a:r>
              <a:rPr lang="es-MX" dirty="0"/>
              <a:t>Cerro de la Cruz en Torreón.</a:t>
            </a:r>
          </a:p>
          <a:p>
            <a:r>
              <a:rPr lang="es-MX" dirty="0"/>
              <a:t>- </a:t>
            </a:r>
            <a:r>
              <a:rPr lang="es-MX" dirty="0" err="1"/>
              <a:t>Community</a:t>
            </a:r>
            <a:r>
              <a:rPr lang="es-MX" dirty="0"/>
              <a:t> Manager, creadora de contenido multimedia y Colaboradora en la revista</a:t>
            </a:r>
          </a:p>
          <a:p>
            <a:r>
              <a:rPr lang="es-MX" dirty="0"/>
              <a:t>catorcenal Siglo Nuevo en El Siglo de Torreón.</a:t>
            </a:r>
          </a:p>
          <a:p>
            <a:r>
              <a:rPr lang="es-MX" dirty="0"/>
              <a:t>- Editora web en el periódico Vanguardia para la sección de locales, nacional e</a:t>
            </a:r>
          </a:p>
          <a:p>
            <a:r>
              <a:rPr lang="es-MX" dirty="0"/>
              <a:t>internacional.</a:t>
            </a:r>
          </a:p>
          <a:p>
            <a:r>
              <a:rPr lang="es-MX" dirty="0"/>
              <a:t>- Reportera en la fuente de locales en el periódico Vanguardia.</a:t>
            </a:r>
          </a:p>
          <a:p>
            <a:r>
              <a:rPr lang="es-MX" dirty="0"/>
              <a:t>- Editora web en las sección de espectáculos en el periódico Vanguardia.</a:t>
            </a:r>
          </a:p>
          <a:p>
            <a:r>
              <a:rPr lang="es-MX" dirty="0"/>
              <a:t>- Editora web en Capital Coahuila de Grupo Región.</a:t>
            </a:r>
          </a:p>
          <a:p>
            <a:r>
              <a:rPr lang="es-MX" dirty="0"/>
              <a:t>- Reportera y responsable de las redes sociales, en la Dirección de Vinculación y Enlace de</a:t>
            </a:r>
          </a:p>
          <a:p>
            <a:r>
              <a:rPr lang="es-MX" dirty="0"/>
              <a:t>la Secretaría de Salud de Coahuila.</a:t>
            </a:r>
          </a:p>
          <a:p>
            <a:r>
              <a:rPr lang="es-MX" b="1" dirty="0"/>
              <a:t>Experiencia Adicional</a:t>
            </a:r>
          </a:p>
          <a:p>
            <a:r>
              <a:rPr lang="es-MX" dirty="0"/>
              <a:t>-Seminario internacional “Reflexiones y experiencias de una educación para la paz en</a:t>
            </a:r>
          </a:p>
          <a:p>
            <a:r>
              <a:rPr lang="es-MX" dirty="0"/>
              <a:t>México, Chille y Colombia”</a:t>
            </a:r>
          </a:p>
          <a:p>
            <a:r>
              <a:rPr lang="es-MX" dirty="0"/>
              <a:t>-</a:t>
            </a:r>
            <a:r>
              <a:rPr lang="es-MX" dirty="0" err="1"/>
              <a:t>Simposium</a:t>
            </a:r>
            <a:r>
              <a:rPr lang="es-MX" dirty="0"/>
              <a:t> “Mujer, tu voz cuenta”</a:t>
            </a:r>
          </a:p>
          <a:p>
            <a:r>
              <a:rPr lang="es-MX" dirty="0"/>
              <a:t>-Curso de Escritura y Dirección Cinematográfica, impartido por Guillermo Arriaga en la</a:t>
            </a:r>
          </a:p>
          <a:p>
            <a:r>
              <a:rPr lang="es-MX" dirty="0"/>
              <a:t>Universidad Ibero Campus Saltillo</a:t>
            </a:r>
          </a:p>
          <a:p>
            <a:r>
              <a:rPr lang="es-MX" dirty="0"/>
              <a:t>- </a:t>
            </a:r>
            <a:r>
              <a:rPr lang="es-MX" dirty="0" err="1"/>
              <a:t>Videografa</a:t>
            </a:r>
            <a:r>
              <a:rPr lang="es-MX" dirty="0"/>
              <a:t> y editora de video independiente</a:t>
            </a:r>
          </a:p>
        </p:txBody>
      </p:sp>
    </p:spTree>
    <p:extLst>
      <p:ext uri="{BB962C8B-B14F-4D97-AF65-F5344CB8AC3E}">
        <p14:creationId xmlns:p14="http://schemas.microsoft.com/office/powerpoint/2010/main" val="2385177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5275D6C9-DC9E-9AA3-D673-69514A8BB625}"/>
              </a:ext>
            </a:extLst>
          </p:cNvPr>
          <p:cNvGrpSpPr/>
          <p:nvPr/>
        </p:nvGrpSpPr>
        <p:grpSpPr>
          <a:xfrm>
            <a:off x="12187" y="0"/>
            <a:ext cx="6858000" cy="12191999"/>
            <a:chOff x="12187" y="0"/>
            <a:chExt cx="6858000" cy="12191999"/>
          </a:xfrm>
        </p:grpSpPr>
        <p:pic>
          <p:nvPicPr>
            <p:cNvPr id="2" name="Imagen 1">
              <a:extLst>
                <a:ext uri="{FF2B5EF4-FFF2-40B4-BE49-F238E27FC236}">
                  <a16:creationId xmlns:a16="http://schemas.microsoft.com/office/drawing/2014/main" id="{1D248339-6998-25A4-1088-1E38F91914A7}"/>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3" name="CuadroTexto 2">
              <a:extLst>
                <a:ext uri="{FF2B5EF4-FFF2-40B4-BE49-F238E27FC236}">
                  <a16:creationId xmlns:a16="http://schemas.microsoft.com/office/drawing/2014/main" id="{A44826DF-2338-2827-92FE-05029B88D40B}"/>
                </a:ext>
              </a:extLst>
            </p:cNvPr>
            <p:cNvSpPr txBox="1"/>
            <p:nvPr/>
          </p:nvSpPr>
          <p:spPr>
            <a:xfrm>
              <a:off x="929081" y="1123429"/>
              <a:ext cx="4999838"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Pedro Alberto Soto Salazar</a:t>
              </a:r>
            </a:p>
            <a:p>
              <a:pPr algn="ctr"/>
              <a:r>
                <a:rPr lang="es-MX" sz="1801" dirty="0">
                  <a:latin typeface="Arial" panose="020B0604020202020204" pitchFamily="34" charset="0"/>
                  <a:cs typeface="Arial" panose="020B0604020202020204" pitchFamily="34" charset="0"/>
                </a:rPr>
                <a:t>Coordinador de Diseño e Imagen Institucional</a:t>
              </a:r>
            </a:p>
            <a:p>
              <a:pPr algn="ctr"/>
              <a:endParaRPr lang="es-MX" sz="180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273AA07-C5EB-C4A3-478F-956CF81856D8}"/>
                </a:ext>
              </a:extLst>
            </p:cNvPr>
            <p:cNvSpPr txBox="1"/>
            <p:nvPr/>
          </p:nvSpPr>
          <p:spPr>
            <a:xfrm>
              <a:off x="155179" y="1949703"/>
              <a:ext cx="6547641" cy="9915791"/>
            </a:xfrm>
            <a:prstGeom prst="rect">
              <a:avLst/>
            </a:prstGeom>
            <a:noFill/>
          </p:spPr>
          <p:txBody>
            <a:bodyPr wrap="square">
              <a:spAutoFit/>
            </a:bodyPr>
            <a:lstStyle/>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600" dirty="0">
                  <a:latin typeface="Arial" panose="020B0604020202020204" pitchFamily="34" charset="0"/>
                  <a:ea typeface="Calibri" panose="020F0502020204030204" pitchFamily="34" charset="0"/>
                  <a:cs typeface="Arial" panose="020B0604020202020204" pitchFamily="34" charset="0"/>
                </a:rPr>
                <a:t>Licenciatura Diseño Gráfico, Universidad Autónoma de Coahuila</a:t>
              </a:r>
            </a:p>
            <a:p>
              <a:pPr algn="l"/>
              <a:r>
                <a:rPr lang="es-MX" sz="1600" dirty="0">
                  <a:latin typeface="Arial" panose="020B0604020202020204" pitchFamily="34" charset="0"/>
                  <a:ea typeface="Calibri" panose="020F0502020204030204" pitchFamily="34" charset="0"/>
                  <a:cs typeface="Arial" panose="020B0604020202020204" pitchFamily="34" charset="0"/>
                </a:rPr>
                <a:t>En curso: </a:t>
              </a:r>
              <a:r>
                <a:rPr lang="es-MX" sz="1600" i="0" dirty="0">
                  <a:effectLst/>
                  <a:latin typeface="Arial" panose="020B0604020202020204" pitchFamily="34" charset="0"/>
                  <a:cs typeface="Arial" panose="020B0604020202020204" pitchFamily="34" charset="0"/>
                </a:rPr>
                <a:t>Diplomado en línea Diseño y Comunicación Digital</a:t>
              </a:r>
            </a:p>
            <a:p>
              <a:pPr algn="l"/>
              <a:endParaRPr lang="es-MX" sz="1600" dirty="0">
                <a:latin typeface="Arial" panose="020B0604020202020204" pitchFamily="34" charset="0"/>
                <a:cs typeface="Arial" panose="020B0604020202020204" pitchFamily="34" charset="0"/>
              </a:endParaRPr>
            </a:p>
            <a:p>
              <a:pPr algn="l"/>
              <a:r>
                <a:rPr lang="es-MX" sz="1600" i="0" dirty="0">
                  <a:effectLst/>
                  <a:latin typeface="Arial" panose="020B0604020202020204" pitchFamily="34" charset="0"/>
                  <a:cs typeface="Arial" panose="020B0604020202020204" pitchFamily="34" charset="0"/>
                </a:rPr>
                <a:t>Preparatoria Centro de Estudios Tecnológicos Industrial y de Servicios No. 71</a:t>
              </a:r>
            </a:p>
            <a:p>
              <a:pPr algn="just">
                <a:lnSpc>
                  <a:spcPct val="107000"/>
                </a:lnSpc>
                <a:spcAft>
                  <a:spcPts val="800"/>
                </a:spcAft>
              </a:pP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Coordinador de diseño e imagen institucional ( Secretaría de Salud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Jefe de área de diseño Secretaría de Infraestructura del Estado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gráfico despacho de la Secretaría de Desarrollo Social del Gobierno del </a:t>
              </a:r>
              <a:br>
                <a:rPr lang="es-MX" sz="1600" dirty="0">
                  <a:latin typeface="Arial" panose="020B0604020202020204" pitchFamily="34" charset="0"/>
                  <a:ea typeface="Calibri" panose="020F0502020204030204" pitchFamily="34" charset="0"/>
                  <a:cs typeface="Arial" panose="020B0604020202020204" pitchFamily="34" charset="0"/>
                </a:rPr>
              </a:br>
              <a:r>
                <a:rPr lang="es-MX" sz="1600" dirty="0">
                  <a:latin typeface="Arial" panose="020B0604020202020204" pitchFamily="34" charset="0"/>
                  <a:ea typeface="Calibri" panose="020F0502020204030204" pitchFamily="34" charset="0"/>
                  <a:cs typeface="Arial" panose="020B0604020202020204" pitchFamily="34" charset="0"/>
                </a:rPr>
                <a:t>Estado.</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gráfico y Logistica Asociación de Servidores Públicos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e imagen CDE del Partido Revolucionario Institucional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Diseño Gráfico y Apoyo Administrativo en la Subsecretaría de Egresos de la Secretaría de Finanzas de Gobierno del Estado</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Coordinador Diseño y Mercadotecnia en Corporativo Neoskin</a:t>
              </a: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Asesor diseño e imagen Facultad de Jurisprudencia, Universidad Autónoma de Coahuila</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Apoyo en brigadas civicas en colonias populares, clases de inglés y matemáticas.</a:t>
              </a:r>
            </a:p>
            <a:p>
              <a:pPr marL="171453" indent="-171453"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Asesor diseño en CopyPrint</a:t>
              </a:r>
            </a:p>
            <a:p>
              <a:pPr algn="just">
                <a:lnSpc>
                  <a:spcPct val="107000"/>
                </a:lnSpc>
                <a:spcAft>
                  <a:spcPts val="800"/>
                </a:spcAft>
              </a:pP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CD2231DE-D3C8-4128-3F05-9D93B87845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grpSp>
    </p:spTree>
    <p:extLst>
      <p:ext uri="{BB962C8B-B14F-4D97-AF65-F5344CB8AC3E}">
        <p14:creationId xmlns:p14="http://schemas.microsoft.com/office/powerpoint/2010/main" val="443267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6" y="1252583"/>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Raúl Rodríguez Sánchez</a:t>
            </a:r>
          </a:p>
          <a:p>
            <a:pPr algn="ctr"/>
            <a:r>
              <a:rPr lang="es-MX" dirty="0">
                <a:latin typeface="Arial" panose="020B0604020202020204" pitchFamily="34" charset="0"/>
                <a:cs typeface="Arial" panose="020B0604020202020204" pitchFamily="34" charset="0"/>
              </a:rPr>
              <a:t>Subsecretario de Atención de la Salud</a:t>
            </a:r>
          </a:p>
          <a:p>
            <a:pPr algn="ct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13254" y="1997257"/>
            <a:ext cx="6547640" cy="9646936"/>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En curso: Maestría en Investigación Multidisciplinaria en Salud de la Facultad de Medicina Unidad Saltillo de la Universidad Autónoma de Coahuila.</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Diplomado Internacional en </a:t>
            </a:r>
            <a:r>
              <a:rPr lang="es-MX" sz="1200" dirty="0" err="1">
                <a:latin typeface="Arial" panose="020B0604020202020204" pitchFamily="34" charset="0"/>
                <a:ea typeface="Calibri" panose="020F0502020204030204" pitchFamily="34" charset="0"/>
                <a:cs typeface="Arial" panose="020B0604020202020204" pitchFamily="34" charset="0"/>
              </a:rPr>
              <a:t>Market</a:t>
            </a:r>
            <a:r>
              <a:rPr lang="es-MX" sz="1200" dirty="0">
                <a:latin typeface="Arial" panose="020B0604020202020204" pitchFamily="34" charset="0"/>
                <a:ea typeface="Calibri" panose="020F0502020204030204" pitchFamily="34" charset="0"/>
                <a:cs typeface="Arial" panose="020B0604020202020204" pitchFamily="34" charset="0"/>
              </a:rPr>
              <a:t> Access, Relaciones Institucionales y Ventas a Gobierno.</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Diplomado en Salud Pública por las Cámara Suizo-Mexicana de Comercio e Industria y Roche México.</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Licenciatura de Médico General de la Facultad de Medicina Unidad Saltillo de la Universidad Autónoma de Coahuila.</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Subsecretario de Atención de la Salud de Coahuila( Encargado de la Subsecretaría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Asesor Particular del Secretario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Coordinador Estatal de Vigilancia Epidemiológica de Enfermedades Transmisibles de la Secretaría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de consulta y valoración para aptitud laboral en Servicios de Salud Ocupacional.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Consulta de Medicina General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Pasante de Servicio Social en la Rosita, Ocampo, Coahuila de la Jurisdicción Sanitaria No. 5 de la Secretaría de Salud de Coahuila.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Interno de Pregrado en el Hospital General de Saltillo de la Secretaría de Salud de Coahuila.</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Ponente en III Curso Básico de Metodología de Investigación y Asesoría de Tesis de la Facultad de Medicina Unidad Saltillo de la Universidad Autónoma de Coahuila con el tema de Búsqueda y Gestión Bibliográfica.</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Ponente en curso-taller para la Capacitación en Vigilancia Epidemiológica y Entomológica de la Enfermedad de Chagas con el tema Estudio Epidemiológico de Caso. </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Facilitador en talleres de implementación de las Redes Integradas de Servicios de Salud en la Atención Primaria de la Salud.</a:t>
            </a:r>
          </a:p>
          <a:p>
            <a:pPr marL="171454" indent="-171454"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Evaluador por el Instituto Nacional de la Salud Pública(INSP) de indicadores cuantitativos sobre la implementación de la estrategia de prevención, atención y mitigación de la COVID-19 en el marco de la Atención Primaria de la Salud de la Organización Panamericana de la Salud(OPS) en Coahuila.</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E7E16AC0-D10F-4EDF-88DA-6530109BEBCA}"/>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74574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331974" y="1327787"/>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Edgar Eduardo Ledezma Vázquez</a:t>
            </a:r>
          </a:p>
          <a:p>
            <a:pPr algn="ctr"/>
            <a:r>
              <a:rPr lang="es-MX" dirty="0">
                <a:latin typeface="Arial" panose="020B0604020202020204" pitchFamily="34" charset="0"/>
                <a:cs typeface="Arial" panose="020B0604020202020204" pitchFamily="34" charset="0"/>
              </a:rPr>
              <a:t>Director de Primer Nivel de Atención</a:t>
            </a:r>
          </a:p>
          <a:p>
            <a:pPr algn="ctr"/>
            <a:endParaRPr lang="es-MX"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479D05C5-4B86-4043-9437-156BCF404D55}"/>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sp>
        <p:nvSpPr>
          <p:cNvPr id="11" name="CuadroTexto 10">
            <a:extLst>
              <a:ext uri="{FF2B5EF4-FFF2-40B4-BE49-F238E27FC236}">
                <a16:creationId xmlns:a16="http://schemas.microsoft.com/office/drawing/2014/main" id="{20042EFD-2494-43F5-B551-E068693B9A25}"/>
              </a:ext>
            </a:extLst>
          </p:cNvPr>
          <p:cNvSpPr txBox="1"/>
          <p:nvPr/>
        </p:nvSpPr>
        <p:spPr>
          <a:xfrm>
            <a:off x="204968" y="2371065"/>
            <a:ext cx="6606415" cy="8402300"/>
          </a:xfrm>
          <a:prstGeom prst="rect">
            <a:avLst/>
          </a:prstGeom>
          <a:noFill/>
        </p:spPr>
        <p:txBody>
          <a:bodyPr wrap="square">
            <a:spAutoFit/>
          </a:bodyPr>
          <a:lstStyle/>
          <a:p>
            <a:r>
              <a:rPr lang="es-MX" sz="1200" b="1" dirty="0">
                <a:latin typeface="Arial" panose="020B0604020202020204" pitchFamily="34" charset="0"/>
                <a:cs typeface="Arial" panose="020B0604020202020204" pitchFamily="34" charset="0"/>
              </a:rPr>
              <a:t>Formación Académica</a:t>
            </a:r>
          </a:p>
          <a:p>
            <a:endParaRPr lang="es-MX" sz="1200" b="1" dirty="0">
              <a:latin typeface="Arial" panose="020B0604020202020204" pitchFamily="34" charset="0"/>
              <a:cs typeface="Arial" panose="020B0604020202020204" pitchFamily="34" charset="0"/>
            </a:endParaRPr>
          </a:p>
          <a:p>
            <a:r>
              <a:rPr lang="es-MX" sz="1200" b="1" dirty="0">
                <a:latin typeface="Arial" panose="020B0604020202020204" pitchFamily="34" charset="0"/>
                <a:cs typeface="Arial" panose="020B0604020202020204" pitchFamily="34" charset="0"/>
              </a:rPr>
              <a:t>2006</a:t>
            </a:r>
          </a:p>
          <a:p>
            <a:r>
              <a:rPr lang="es-MX" sz="1200" dirty="0">
                <a:latin typeface="Arial" panose="020B0604020202020204" pitchFamily="34" charset="0"/>
                <a:cs typeface="Arial" panose="020B0604020202020204" pitchFamily="34" charset="0"/>
              </a:rPr>
              <a:t>Facultad de odontología Unidad Saltillo</a:t>
            </a:r>
          </a:p>
          <a:p>
            <a:r>
              <a:rPr lang="es-MX" sz="1200" dirty="0">
                <a:latin typeface="Arial" panose="020B0604020202020204" pitchFamily="34" charset="0"/>
                <a:cs typeface="Arial" panose="020B0604020202020204" pitchFamily="34" charset="0"/>
              </a:rPr>
              <a:t>MEDICO CIRUJANO DENTISTA </a:t>
            </a:r>
          </a:p>
          <a:p>
            <a:endParaRPr lang="es-MX" sz="1200" dirty="0">
              <a:latin typeface="Arial" panose="020B0604020202020204" pitchFamily="34" charset="0"/>
              <a:cs typeface="Arial" panose="020B0604020202020204" pitchFamily="34" charset="0"/>
            </a:endParaRPr>
          </a:p>
          <a:p>
            <a:r>
              <a:rPr lang="es-MX" sz="1200" b="1" dirty="0">
                <a:latin typeface="Arial" panose="020B0604020202020204" pitchFamily="34" charset="0"/>
                <a:cs typeface="Arial" panose="020B0604020202020204" pitchFamily="34" charset="0"/>
              </a:rPr>
              <a:t>Experiencia Laboral</a:t>
            </a:r>
          </a:p>
          <a:p>
            <a:endParaRPr lang="es-MX" sz="1200" b="1"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b="1" dirty="0">
                <a:latin typeface="Arial" panose="020B0604020202020204" pitchFamily="34" charset="0"/>
                <a:cs typeface="Arial" panose="020B0604020202020204" pitchFamily="34" charset="0"/>
              </a:rPr>
              <a:t>2017 </a:t>
            </a:r>
            <a:r>
              <a:rPr lang="es-MX" sz="1200" dirty="0">
                <a:latin typeface="Arial" panose="020B0604020202020204" pitchFamily="34" charset="0"/>
                <a:cs typeface="Arial" panose="020B0604020202020204" pitchFamily="34" charset="0"/>
              </a:rPr>
              <a:t>Servicios De Salud de Coahuila de Zaragoza</a:t>
            </a:r>
          </a:p>
          <a:p>
            <a:r>
              <a:rPr lang="es-MX" sz="1200" dirty="0">
                <a:latin typeface="Arial" panose="020B0604020202020204" pitchFamily="34" charset="0"/>
                <a:cs typeface="Arial" panose="020B0604020202020204" pitchFamily="34" charset="0"/>
              </a:rPr>
              <a:t>Evaluador de procesos de acreditación de la Dirección de General de Calidad y</a:t>
            </a:r>
          </a:p>
          <a:p>
            <a:r>
              <a:rPr lang="es-MX" sz="1200" dirty="0">
                <a:latin typeface="Arial" panose="020B0604020202020204" pitchFamily="34" charset="0"/>
                <a:cs typeface="Arial" panose="020B0604020202020204" pitchFamily="34" charset="0"/>
              </a:rPr>
              <a:t>Educación en Salud.</a:t>
            </a:r>
          </a:p>
          <a:p>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2019 Puesto 1: profesor</a:t>
            </a:r>
          </a:p>
          <a:p>
            <a:r>
              <a:rPr lang="es-MX" sz="1200" dirty="0">
                <a:latin typeface="Arial" panose="020B0604020202020204" pitchFamily="34" charset="0"/>
                <a:cs typeface="Arial" panose="020B0604020202020204" pitchFamily="34" charset="0"/>
              </a:rPr>
              <a:t>Curso Modelo de Seguridad del Paciente del diseño de procesos a la implementación.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2020 </a:t>
            </a:r>
          </a:p>
          <a:p>
            <a:r>
              <a:rPr lang="es-MX" sz="1200" dirty="0">
                <a:latin typeface="Arial" panose="020B0604020202020204" pitchFamily="34" charset="0"/>
                <a:cs typeface="Arial" panose="020B0604020202020204" pitchFamily="34" charset="0"/>
              </a:rPr>
              <a:t>Curo formación de evaluadores del </a:t>
            </a:r>
            <a:r>
              <a:rPr lang="es-MX" sz="1200" dirty="0" err="1">
                <a:latin typeface="Arial" panose="020B0604020202020204" pitchFamily="34" charset="0"/>
                <a:cs typeface="Arial" panose="020B0604020202020204" pitchFamily="34" charset="0"/>
              </a:rPr>
              <a:t>Conseo</a:t>
            </a:r>
            <a:r>
              <a:rPr lang="es-MX" sz="1200" dirty="0">
                <a:latin typeface="Arial" panose="020B0604020202020204" pitchFamily="34" charset="0"/>
                <a:cs typeface="Arial" panose="020B0604020202020204" pitchFamily="34" charset="0"/>
              </a:rPr>
              <a:t> de Salubridad General de México impartido en el hospital regional ISSSTE, Ciudad de Zapopan Jalisco.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2020</a:t>
            </a:r>
          </a:p>
          <a:p>
            <a:r>
              <a:rPr lang="es-MX" sz="1200" dirty="0">
                <a:latin typeface="Arial" panose="020B0604020202020204" pitchFamily="34" charset="0"/>
                <a:cs typeface="Arial" panose="020B0604020202020204" pitchFamily="34" charset="0"/>
              </a:rPr>
              <a:t>Curso “Principios de Calidad” impartido en la Universidad virtual del estado de Guanajuato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asistente en el módulo de gestión de la calidad impartido en el centro universitario de ciencias de la salud en la ciudad de Guadalajara, Jalisco.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Propedéutico para la formación de evaluadores del modelo de seguridad</a:t>
            </a:r>
          </a:p>
          <a:p>
            <a:r>
              <a:rPr lang="es-MX" sz="1200" dirty="0">
                <a:latin typeface="Arial" panose="020B0604020202020204" pitchFamily="34" charset="0"/>
                <a:cs typeface="Arial" panose="020B0604020202020204" pitchFamily="34" charset="0"/>
              </a:rPr>
              <a:t>del paciente del CSG, Impartido en coordinación con el </a:t>
            </a:r>
            <a:r>
              <a:rPr lang="es-MX" sz="1200" dirty="0" err="1">
                <a:latin typeface="Arial" panose="020B0604020202020204" pitchFamily="34" charset="0"/>
                <a:cs typeface="Arial" panose="020B0604020202020204" pitchFamily="34" charset="0"/>
              </a:rPr>
              <a:t>institut</a:t>
            </a:r>
            <a:r>
              <a:rPr lang="es-MX" sz="1200" dirty="0">
                <a:latin typeface="Arial" panose="020B0604020202020204" pitchFamily="34" charset="0"/>
                <a:cs typeface="Arial" panose="020B0604020202020204" pitchFamily="34" charset="0"/>
              </a:rPr>
              <a:t> mexicano del seguro</a:t>
            </a:r>
          </a:p>
          <a:p>
            <a:r>
              <a:rPr lang="es-MX" sz="1200" dirty="0">
                <a:latin typeface="Arial" panose="020B0604020202020204" pitchFamily="34" charset="0"/>
                <a:cs typeface="Arial" panose="020B0604020202020204" pitchFamily="34" charset="0"/>
              </a:rPr>
              <a:t>socia </a:t>
            </a:r>
            <a:r>
              <a:rPr lang="es-MX" sz="1200" dirty="0" err="1">
                <a:latin typeface="Arial" panose="020B0604020202020204" pitchFamily="34" charset="0"/>
                <a:cs typeface="Arial" panose="020B0604020202020204" pitchFamily="34" charset="0"/>
              </a:rPr>
              <a:t>lcon</a:t>
            </a:r>
            <a:r>
              <a:rPr lang="es-MX" sz="1200" dirty="0">
                <a:latin typeface="Arial" panose="020B0604020202020204" pitchFamily="34" charset="0"/>
                <a:cs typeface="Arial" panose="020B0604020202020204" pitchFamily="34" charset="0"/>
              </a:rPr>
              <a:t> sede en el centro vacacional de Atlixco-Metepec en el estado de Puebla.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para la formación de evaluadores del programa Hospital Seguro.</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Diplomado para metodologías del Modelo de Seguridad del Paciente.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Ponente en curso del diseño a la implementación en las Acciones Básicas de</a:t>
            </a:r>
          </a:p>
          <a:p>
            <a:r>
              <a:rPr lang="es-MX" sz="1200" dirty="0">
                <a:latin typeface="Arial" panose="020B0604020202020204" pitchFamily="34" charset="0"/>
                <a:cs typeface="Arial" panose="020B0604020202020204" pitchFamily="34" charset="0"/>
              </a:rPr>
              <a:t>seguridad del paciente impartido en el estado de Coahuila de Zaragoza. </a:t>
            </a:r>
          </a:p>
          <a:p>
            <a:endParaRPr lang="es-MX" sz="1200" dirty="0">
              <a:latin typeface="Arial" panose="020B0604020202020204" pitchFamily="34" charset="0"/>
              <a:cs typeface="Arial" panose="020B0604020202020204" pitchFamily="34" charset="0"/>
            </a:endParaRPr>
          </a:p>
          <a:p>
            <a:pPr marL="171454" indent="-171454">
              <a:buFont typeface="Arial" panose="020B0604020202020204" pitchFamily="34" charset="0"/>
              <a:buChar char="•"/>
            </a:pPr>
            <a:r>
              <a:rPr lang="es-MX" sz="1200" dirty="0">
                <a:latin typeface="Arial" panose="020B0604020202020204" pitchFamily="34" charset="0"/>
                <a:cs typeface="Arial" panose="020B0604020202020204" pitchFamily="34" charset="0"/>
              </a:rPr>
              <a:t>2023</a:t>
            </a:r>
          </a:p>
          <a:p>
            <a:r>
              <a:rPr lang="es-MX" sz="1200" dirty="0">
                <a:latin typeface="Arial" panose="020B0604020202020204" pitchFamily="34" charset="0"/>
                <a:cs typeface="Arial" panose="020B0604020202020204" pitchFamily="34" charset="0"/>
              </a:rPr>
              <a:t>Ponente en curso del diseño a la implementación en prevención y control de</a:t>
            </a:r>
          </a:p>
          <a:p>
            <a:r>
              <a:rPr lang="es-MX" sz="1200" dirty="0">
                <a:latin typeface="Arial" panose="020B0604020202020204" pitchFamily="34" charset="0"/>
                <a:cs typeface="Arial" panose="020B0604020202020204" pitchFamily="34" charset="0"/>
              </a:rPr>
              <a:t>infecciones impartido en el estado de Coahuila de Zaragoza. </a:t>
            </a:r>
          </a:p>
        </p:txBody>
      </p:sp>
      <p:pic>
        <p:nvPicPr>
          <p:cNvPr id="8" name="Imagen 7">
            <a:extLst>
              <a:ext uri="{FF2B5EF4-FFF2-40B4-BE49-F238E27FC236}">
                <a16:creationId xmlns:a16="http://schemas.microsoft.com/office/drawing/2014/main" id="{7E836ECF-1D6D-4EB5-BB8E-829C10D5818A}"/>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481708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22415" y="1044731"/>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Mtra. Magdalena Campos Reyes</a:t>
            </a:r>
          </a:p>
          <a:p>
            <a:pPr algn="ctr"/>
            <a:r>
              <a:rPr lang="es-MX" sz="1801" dirty="0">
                <a:latin typeface="Arial" panose="020B0604020202020204" pitchFamily="34" charset="0"/>
                <a:cs typeface="Arial" panose="020B0604020202020204" pitchFamily="34" charset="0"/>
              </a:rPr>
              <a:t>Director Segundo Nivel de Atención</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55177" y="1968445"/>
            <a:ext cx="6547641" cy="10724859"/>
          </a:xfrm>
          <a:prstGeom prst="rect">
            <a:avLst/>
          </a:prstGeom>
          <a:noFill/>
        </p:spPr>
        <p:txBody>
          <a:bodyPr wrap="square">
            <a:spAutoFit/>
          </a:bodyPr>
          <a:lstStyle/>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Licenciatura de Médico General - Universidad Autónoma de Coahuila</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Maestría en Administración de Sistemas de Salud - Universidad Autónoma de Coahuila</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Maestría en enseñanza de las Ciencias - Normal de Graduados de Nuevo León</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Diplomado “Metodología de la implementación del Modelo de Seguridad del Paciente”</a:t>
            </a:r>
          </a:p>
          <a:p>
            <a:pPr algn="just">
              <a:lnSpc>
                <a:spcPct val="107000"/>
              </a:lnSpc>
              <a:spcAft>
                <a:spcPts val="800"/>
              </a:spcAft>
            </a:pPr>
            <a:r>
              <a:rPr lang="es-MX" sz="1400" dirty="0">
                <a:latin typeface="Arial" panose="020B0604020202020204" pitchFamily="34" charset="0"/>
                <a:ea typeface="Calibri" panose="020F0502020204030204" pitchFamily="34" charset="0"/>
                <a:cs typeface="Arial" panose="020B0604020202020204" pitchFamily="34" charset="0"/>
              </a:rPr>
              <a:t>Universidad de Guanajuato</a:t>
            </a:r>
          </a:p>
          <a:p>
            <a:pPr algn="just">
              <a:lnSpc>
                <a:spcPct val="107000"/>
              </a:lnSpc>
              <a:spcAft>
                <a:spcPts val="800"/>
              </a:spcAft>
            </a:pP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Responsable de procesos de mejora segundo nivel de atención 2018 - 2024</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Subdirección Médica TV, Hospital General Saltillo, 2020</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Directora Centro de Recuperación COVID Sureste, 2020</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Responsable Estatal del programa Primer Respondiente en atención a urgencias médicas, Secretaria de Salud 2014 - 2016</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Coordinador Estatal del Proyecto de Centro Regulador de Urgencias Médicas, Secretaria de salud de Coahuila - 2016</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Asesor técnico - operativo </a:t>
            </a:r>
            <a:r>
              <a:rPr lang="es-MX" sz="1400" dirty="0" err="1">
                <a:latin typeface="Arial" panose="020B0604020202020204" pitchFamily="34" charset="0"/>
                <a:ea typeface="Calibri" panose="020F0502020204030204" pitchFamily="34" charset="0"/>
                <a:cs typeface="Arial" panose="020B0604020202020204" pitchFamily="34" charset="0"/>
              </a:rPr>
              <a:t>Life</a:t>
            </a:r>
            <a:r>
              <a:rPr lang="es-MX" sz="1400" dirty="0">
                <a:latin typeface="Arial" panose="020B0604020202020204" pitchFamily="34" charset="0"/>
                <a:ea typeface="Calibri" panose="020F0502020204030204" pitchFamily="34" charset="0"/>
                <a:cs typeface="Arial" panose="020B0604020202020204" pitchFamily="34" charset="0"/>
              </a:rPr>
              <a:t> </a:t>
            </a:r>
            <a:r>
              <a:rPr lang="es-MX" sz="1400" dirty="0" err="1">
                <a:latin typeface="Arial" panose="020B0604020202020204" pitchFamily="34" charset="0"/>
                <a:ea typeface="Calibri" panose="020F0502020204030204" pitchFamily="34" charset="0"/>
                <a:cs typeface="Arial" panose="020B0604020202020204" pitchFamily="34" charset="0"/>
              </a:rPr>
              <a:t>Support</a:t>
            </a:r>
            <a:r>
              <a:rPr lang="es-MX" sz="1400" dirty="0">
                <a:latin typeface="Arial" panose="020B0604020202020204" pitchFamily="34" charset="0"/>
                <a:ea typeface="Calibri" panose="020F0502020204030204" pitchFamily="34" charset="0"/>
                <a:cs typeface="Arial" panose="020B0604020202020204" pitchFamily="34" charset="0"/>
              </a:rPr>
              <a:t> Ambulancias</a:t>
            </a:r>
          </a:p>
          <a:p>
            <a:pPr marL="171450" indent="-171450" algn="just">
              <a:lnSpc>
                <a:spcPct val="107000"/>
              </a:lnSpc>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Directora del Instituto de Protección Civil y Bomberos Saltillo</a:t>
            </a:r>
          </a:p>
          <a:p>
            <a:pPr algn="just">
              <a:lnSpc>
                <a:spcPct val="107000"/>
              </a:lnSpc>
            </a:pPr>
            <a:endParaRPr lang="es-MX" sz="1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Formación en el Consejo de Salubridad General como evaluadora del Modelo único de la Calidad en México</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Participación en proyectos de calidad como implementador y evaluación en unidades de IMSS, ISSSTE y Secretaria de Salud.</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Técnico en urgencias médicas nivel básico por Cruz Roja Mexicana</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Coordinador médico y logístico de programas de capacitación de urgencias y emergencias como ATLS, PHTLS, ACLS, AMLS, EIRE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Voluntaria y coordinadora de brigada  en desastres como los terremotos de 2017 en sureste del país.</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Participación dentro del </a:t>
            </a:r>
            <a:r>
              <a:rPr lang="es-MX" sz="1400" dirty="0" err="1">
                <a:latin typeface="Arial" panose="020B0604020202020204" pitchFamily="34" charset="0"/>
                <a:ea typeface="Calibri" panose="020F0502020204030204" pitchFamily="34" charset="0"/>
                <a:cs typeface="Arial" panose="020B0604020202020204" pitchFamily="34" charset="0"/>
              </a:rPr>
              <a:t>comitpe</a:t>
            </a:r>
            <a:r>
              <a:rPr lang="es-MX" sz="1400" dirty="0">
                <a:latin typeface="Arial" panose="020B0604020202020204" pitchFamily="34" charset="0"/>
                <a:ea typeface="Calibri" panose="020F0502020204030204" pitchFamily="34" charset="0"/>
                <a:cs typeface="Arial" panose="020B0604020202020204" pitchFamily="34" charset="0"/>
              </a:rPr>
              <a:t> científico de </a:t>
            </a:r>
            <a:r>
              <a:rPr lang="es-MX" sz="1400" dirty="0" err="1">
                <a:latin typeface="Arial" panose="020B0604020202020204" pitchFamily="34" charset="0"/>
                <a:ea typeface="Calibri" panose="020F0502020204030204" pitchFamily="34" charset="0"/>
                <a:cs typeface="Arial" panose="020B0604020202020204" pitchFamily="34" charset="0"/>
              </a:rPr>
              <a:t>Xpert</a:t>
            </a:r>
            <a:r>
              <a:rPr lang="es-MX" sz="1400" dirty="0">
                <a:latin typeface="Arial" panose="020B0604020202020204" pitchFamily="34" charset="0"/>
                <a:ea typeface="Calibri" panose="020F0502020204030204" pitchFamily="34" charset="0"/>
                <a:cs typeface="Arial" panose="020B0604020202020204" pitchFamily="34" charset="0"/>
              </a:rPr>
              <a:t> </a:t>
            </a:r>
            <a:r>
              <a:rPr lang="es-MX" sz="1400" dirty="0" err="1">
                <a:latin typeface="Arial" panose="020B0604020202020204" pitchFamily="34" charset="0"/>
                <a:ea typeface="Calibri" panose="020F0502020204030204" pitchFamily="34" charset="0"/>
                <a:cs typeface="Arial" panose="020B0604020202020204" pitchFamily="34" charset="0"/>
              </a:rPr>
              <a:t>Pharma</a:t>
            </a:r>
            <a:r>
              <a:rPr lang="es-MX" sz="1400" dirty="0">
                <a:latin typeface="Arial" panose="020B0604020202020204" pitchFamily="34" charset="0"/>
                <a:ea typeface="Calibri" panose="020F0502020204030204" pitchFamily="34" charset="0"/>
                <a:cs typeface="Arial" panose="020B0604020202020204" pitchFamily="34" charset="0"/>
              </a:rPr>
              <a:t>, revista de divulgación.</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 la Red de Mujeres por la Ciencia, nodo Sureste, del </a:t>
            </a:r>
            <a:r>
              <a:rPr lang="es-MX" sz="1400" dirty="0" err="1">
                <a:latin typeface="Arial" panose="020B0604020202020204" pitchFamily="34" charset="0"/>
                <a:ea typeface="Calibri" panose="020F0502020204030204" pitchFamily="34" charset="0"/>
                <a:cs typeface="Arial" panose="020B0604020202020204" pitchFamily="34" charset="0"/>
              </a:rPr>
              <a:t>COECyt</a:t>
            </a:r>
            <a:endParaRPr lang="es-MX" sz="1400" dirty="0">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47FDE324-BCCF-4205-B764-FACF3F43CF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623" y="77184"/>
            <a:ext cx="6142751" cy="763272"/>
          </a:xfrm>
          <a:prstGeom prst="rect">
            <a:avLst/>
          </a:prstGeom>
          <a:noFill/>
          <a:ln>
            <a:noFill/>
          </a:ln>
        </p:spPr>
      </p:pic>
    </p:spTree>
    <p:extLst>
      <p:ext uri="{BB962C8B-B14F-4D97-AF65-F5344CB8AC3E}">
        <p14:creationId xmlns:p14="http://schemas.microsoft.com/office/powerpoint/2010/main" val="97014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07B558F1-929D-4708-A082-A8EF5F1A72C1}"/>
              </a:ext>
            </a:extLst>
          </p:cNvPr>
          <p:cNvSpPr txBox="1"/>
          <p:nvPr/>
        </p:nvSpPr>
        <p:spPr>
          <a:xfrm>
            <a:off x="1003376" y="1207844"/>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Mónica Araceli Esquivel Rodríguez</a:t>
            </a:r>
          </a:p>
          <a:p>
            <a:pPr algn="ctr"/>
            <a:r>
              <a:rPr lang="es-MX" dirty="0">
                <a:latin typeface="Arial" panose="020B0604020202020204" pitchFamily="34" charset="0"/>
                <a:cs typeface="Arial" panose="020B0604020202020204" pitchFamily="34" charset="0"/>
              </a:rPr>
              <a:t>Directora de Calidad y Certificación</a:t>
            </a:r>
          </a:p>
          <a:p>
            <a:pPr algn="ct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DBC0844-B481-4BC1-A795-1EE31DBD0ADA}"/>
              </a:ext>
            </a:extLst>
          </p:cNvPr>
          <p:cNvSpPr txBox="1"/>
          <p:nvPr/>
        </p:nvSpPr>
        <p:spPr>
          <a:xfrm>
            <a:off x="99555" y="2408175"/>
            <a:ext cx="6658897" cy="7996997"/>
          </a:xfrm>
          <a:prstGeom prst="rect">
            <a:avLst/>
          </a:prstGeom>
          <a:noFill/>
        </p:spPr>
        <p:txBody>
          <a:bodyPr wrap="square" rtlCol="0">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endParaRPr lang="es-MX" sz="1200" b="1"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Medico General Y Partero     </a:t>
            </a:r>
            <a:endParaRPr lang="es-MX" sz="1200" dirty="0">
              <a:latin typeface="Arial" panose="020B0604020202020204" pitchFamily="34" charset="0"/>
              <a:cs typeface="Arial" panose="020B0604020202020204" pitchFamily="34" charset="0"/>
            </a:endParaRPr>
          </a:p>
          <a:p>
            <a:pPr marL="457210">
              <a:lnSpc>
                <a:spcPct val="115000"/>
              </a:lnSpc>
              <a:tabLst>
                <a:tab pos="3771984" algn="l"/>
              </a:tabLst>
            </a:pPr>
            <a:r>
              <a:rPr lang="es-ES" sz="1200" dirty="0">
                <a:latin typeface="Arial" panose="020B0604020202020204" pitchFamily="34" charset="0"/>
                <a:cs typeface="Arial" panose="020B0604020202020204" pitchFamily="34" charset="0"/>
              </a:rPr>
              <a:t>Universidad Autónoma de Coahuila, campus Saltillo </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Postgrado en Medicina Interna</a:t>
            </a:r>
            <a:endParaRPr lang="es-MX" sz="1200" dirty="0">
              <a:latin typeface="Arial" panose="020B0604020202020204" pitchFamily="34" charset="0"/>
              <a:cs typeface="Arial" panose="020B0604020202020204" pitchFamily="34" charset="0"/>
            </a:endParaRPr>
          </a:p>
          <a:p>
            <a:pPr marL="457210">
              <a:lnSpc>
                <a:spcPct val="115000"/>
              </a:lnSpc>
              <a:tabLst>
                <a:tab pos="3771984" algn="l"/>
              </a:tabLst>
            </a:pPr>
            <a:r>
              <a:rPr lang="es-ES" sz="1200" dirty="0">
                <a:latin typeface="Arial" panose="020B0604020202020204" pitchFamily="34" charset="0"/>
                <a:cs typeface="Arial" panose="020B0604020202020204" pitchFamily="34" charset="0"/>
              </a:rPr>
              <a:t>Centro Medico Del Noroeste No 25 IMSS</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Diplomado en administración de Hospitales </a:t>
            </a:r>
            <a:endParaRPr lang="es-MX" sz="1200" dirty="0">
              <a:latin typeface="Arial" panose="020B0604020202020204" pitchFamily="34" charset="0"/>
              <a:cs typeface="Arial" panose="020B0604020202020204" pitchFamily="34" charset="0"/>
            </a:endParaRPr>
          </a:p>
          <a:p>
            <a:pPr marL="444510">
              <a:lnSpc>
                <a:spcPct val="115000"/>
              </a:lnSpc>
              <a:tabLst>
                <a:tab pos="3771984" algn="l"/>
              </a:tabLst>
            </a:pPr>
            <a:r>
              <a:rPr lang="es-ES" sz="1200" dirty="0">
                <a:latin typeface="Arial" panose="020B0604020202020204" pitchFamily="34" charset="0"/>
                <a:cs typeface="Arial" panose="020B0604020202020204" pitchFamily="34" charset="0"/>
              </a:rPr>
              <a:t>Tecnológico de Monterrey</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 Diplomado de Gestión Directiva</a:t>
            </a:r>
            <a:endParaRPr lang="es-MX" sz="1200" dirty="0">
              <a:latin typeface="Arial" panose="020B0604020202020204" pitchFamily="34" charset="0"/>
              <a:cs typeface="Arial" panose="020B0604020202020204" pitchFamily="34" charset="0"/>
            </a:endParaRPr>
          </a:p>
          <a:p>
            <a:pPr marL="408314">
              <a:lnSpc>
                <a:spcPct val="115000"/>
              </a:lnSpc>
              <a:tabLst>
                <a:tab pos="3771984" algn="l"/>
              </a:tabLst>
            </a:pPr>
            <a:r>
              <a:rPr lang="es-ES" sz="1200" dirty="0">
                <a:latin typeface="Arial" panose="020B0604020202020204" pitchFamily="34" charset="0"/>
                <a:cs typeface="Arial" panose="020B0604020202020204" pitchFamily="34" charset="0"/>
              </a:rPr>
              <a:t> Instituto Mexicano del Seguro Social</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tabLst>
                <a:tab pos="3771984" algn="l"/>
              </a:tabLst>
            </a:pPr>
            <a:r>
              <a:rPr lang="es-ES" sz="1200" dirty="0">
                <a:latin typeface="Arial" panose="020B0604020202020204" pitchFamily="34" charset="0"/>
                <a:cs typeface="Arial" panose="020B0604020202020204" pitchFamily="34" charset="0"/>
              </a:rPr>
              <a:t> Maestría en Gestión de Calidad de los Servicios de Salud.</a:t>
            </a:r>
            <a:endParaRPr lang="es-MX" sz="1200" dirty="0">
              <a:latin typeface="Arial" panose="020B0604020202020204" pitchFamily="34" charset="0"/>
              <a:cs typeface="Arial" panose="020B0604020202020204" pitchFamily="34" charset="0"/>
            </a:endParaRPr>
          </a:p>
          <a:p>
            <a:pPr marL="408314">
              <a:lnSpc>
                <a:spcPct val="115000"/>
              </a:lnSpc>
              <a:spcAft>
                <a:spcPts val="1000"/>
              </a:spcAft>
              <a:tabLst>
                <a:tab pos="3771984" algn="l"/>
              </a:tabLst>
            </a:pPr>
            <a:r>
              <a:rPr lang="es-ES" sz="1200" dirty="0">
                <a:latin typeface="Arial" panose="020B0604020202020204" pitchFamily="34" charset="0"/>
                <a:cs typeface="Arial" panose="020B0604020202020204" pitchFamily="34" charset="0"/>
              </a:rPr>
              <a:t>Centro de Postgrado del Estado de México.</a:t>
            </a:r>
          </a:p>
          <a:p>
            <a:pPr>
              <a:lnSpc>
                <a:spcPct val="115000"/>
              </a:lnSpc>
              <a:spcAft>
                <a:spcPts val="1000"/>
              </a:spcAft>
            </a:pPr>
            <a:r>
              <a:rPr lang="es-ES" sz="1200" b="1" dirty="0">
                <a:latin typeface="Arial" panose="020B0604020202020204" pitchFamily="34" charset="0"/>
                <a:cs typeface="Arial" panose="020B0604020202020204" pitchFamily="34" charset="0"/>
              </a:rPr>
              <a:t>Experiencia Profesional</a:t>
            </a:r>
            <a:endParaRPr lang="es-MX" sz="1200" b="1"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pPr>
            <a:r>
              <a:rPr lang="es-ES" dirty="0">
                <a:latin typeface="Calibri" panose="020F0502020204030204" pitchFamily="34" charset="0"/>
                <a:ea typeface="Calibri" panose="020F050202020403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Medico Operativo del Servicio de Medicina Interna HGZ No 2</a:t>
            </a:r>
            <a:endParaRPr lang="es-MX" sz="1200" dirty="0">
              <a:latin typeface="Arial" panose="020B0604020202020204" pitchFamily="34" charset="0"/>
              <a:cs typeface="Arial" panose="020B0604020202020204" pitchFamily="34" charset="0"/>
            </a:endParaRPr>
          </a:p>
          <a:p>
            <a:pPr marL="408949">
              <a:lnSpc>
                <a:spcPct val="115000"/>
              </a:lnSpc>
            </a:pPr>
            <a:r>
              <a:rPr lang="es-ES" sz="1200" dirty="0">
                <a:latin typeface="Arial" panose="020B0604020202020204" pitchFamily="34" charset="0"/>
                <a:cs typeface="Arial" panose="020B0604020202020204" pitchFamily="34" charset="0"/>
              </a:rPr>
              <a:t> Actividades Asistenciales en los Servicios de Medicina interna y UC                   </a:t>
            </a:r>
            <a:endParaRPr lang="es-MX" sz="1200" dirty="0">
              <a:latin typeface="Arial" panose="020B0604020202020204" pitchFamily="34" charset="0"/>
              <a:cs typeface="Arial" panose="020B0604020202020204" pitchFamily="34" charset="0"/>
            </a:endParaRPr>
          </a:p>
          <a:p>
            <a:pPr marL="342908" indent="-342908">
              <a:lnSpc>
                <a:spcPct val="115000"/>
              </a:lnSpc>
              <a:buFont typeface="Symbol" panose="05050102010706020507" pitchFamily="18" charset="2"/>
              <a:buChar char=""/>
            </a:pPr>
            <a:r>
              <a:rPr lang="es-ES" sz="1200" dirty="0">
                <a:latin typeface="Arial" panose="020B0604020202020204" pitchFamily="34" charset="0"/>
                <a:cs typeface="Arial" panose="020B0604020202020204" pitchFamily="34" charset="0"/>
              </a:rPr>
              <a:t> Jefe de Servicio de Urgencias y Servicios Auxiliares Diagnóstico </a:t>
            </a:r>
            <a:endParaRPr lang="es-MX" sz="1200" dirty="0">
              <a:latin typeface="Arial" panose="020B0604020202020204" pitchFamily="34" charset="0"/>
              <a:cs typeface="Arial" panose="020B0604020202020204" pitchFamily="34" charset="0"/>
            </a:endParaRPr>
          </a:p>
          <a:p>
            <a:pPr marL="408949">
              <a:lnSpc>
                <a:spcPct val="115000"/>
              </a:lnSpc>
              <a:spcAft>
                <a:spcPts val="1000"/>
              </a:spcAft>
            </a:pPr>
            <a:r>
              <a:rPr lang="es-ES" sz="1200" dirty="0">
                <a:latin typeface="Arial" panose="020B0604020202020204" pitchFamily="34" charset="0"/>
                <a:cs typeface="Arial" panose="020B0604020202020204" pitchFamily="34" charset="0"/>
              </a:rPr>
              <a:t> HGZCMF No 2    1988-2001</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es-MX" sz="1200" dirty="0">
                <a:latin typeface="Arial" panose="020B0604020202020204" pitchFamily="34" charset="0"/>
                <a:cs typeface="Arial" panose="020B0604020202020204" pitchFamily="34" charset="0"/>
              </a:rPr>
              <a:t>Jefe</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Servicio</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Medicina</a:t>
            </a:r>
            <a:r>
              <a:rPr lang="fr-FR" sz="1200" dirty="0">
                <a:latin typeface="Arial" panose="020B0604020202020204" pitchFamily="34" charset="0"/>
                <a:cs typeface="Arial" panose="020B0604020202020204" pitchFamily="34" charset="0"/>
              </a:rPr>
              <a:t> Interna </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HGZCMF No.2  2001-2004</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Subdirector</a:t>
            </a:r>
            <a:r>
              <a:rPr lang="fr-FR" sz="1200" dirty="0">
                <a:latin typeface="Arial" panose="020B0604020202020204" pitchFamily="34" charset="0"/>
                <a:cs typeface="Arial" panose="020B0604020202020204" pitchFamily="34" charset="0"/>
              </a:rPr>
              <a:t> Médico HGZCMF No 2 </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HGZCMF No 2 2004-2012</a:t>
            </a:r>
            <a:endParaRPr lang="es-MX" sz="1200" dirty="0">
              <a:latin typeface="Arial" panose="020B0604020202020204" pitchFamily="34" charset="0"/>
              <a:cs typeface="Arial" panose="020B0604020202020204" pitchFamily="34" charset="0"/>
            </a:endParaRPr>
          </a:p>
          <a:p>
            <a:pPr marL="180344">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Director</a:t>
            </a:r>
            <a:r>
              <a:rPr lang="fr-FR" sz="1200" dirty="0">
                <a:latin typeface="Arial" panose="020B0604020202020204" pitchFamily="34" charset="0"/>
                <a:cs typeface="Arial" panose="020B0604020202020204" pitchFamily="34" charset="0"/>
              </a:rPr>
              <a:t> Médico HGZCMF No 2</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HGZCMF No 2 2012-2015</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Líder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Equipo</a:t>
            </a:r>
            <a:r>
              <a:rPr lang="fr-FR" sz="1200" dirty="0">
                <a:latin typeface="Arial" panose="020B0604020202020204" pitchFamily="34" charset="0"/>
                <a:cs typeface="Arial" panose="020B0604020202020204" pitchFamily="34" charset="0"/>
              </a:rPr>
              <a:t> de Supervision </a:t>
            </a:r>
            <a:r>
              <a:rPr lang="fr-FR" sz="1200" dirty="0" err="1">
                <a:latin typeface="Arial" panose="020B0604020202020204" pitchFamily="34" charset="0"/>
                <a:cs typeface="Arial" panose="020B0604020202020204" pitchFamily="34" charset="0"/>
              </a:rPr>
              <a:t>Delegacional</a:t>
            </a:r>
            <a:r>
              <a:rPr lang="fr-FR" sz="1200" dirty="0">
                <a:latin typeface="Arial" panose="020B0604020202020204" pitchFamily="34" charset="0"/>
                <a:cs typeface="Arial" panose="020B0604020202020204" pitchFamily="34" charset="0"/>
              </a:rPr>
              <a:t> Coahuila</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2015-2016</a:t>
            </a:r>
            <a:endParaRPr lang="es-MX" sz="1200" dirty="0">
              <a:latin typeface="Arial" panose="020B0604020202020204" pitchFamily="34" charset="0"/>
              <a:cs typeface="Arial" panose="020B0604020202020204" pitchFamily="34" charset="0"/>
            </a:endParaRPr>
          </a:p>
          <a:p>
            <a:pPr marL="408949">
              <a:tabLst>
                <a:tab pos="1295429"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Encargado</a:t>
            </a:r>
            <a:r>
              <a:rPr lang="fr-FR" sz="1200" dirty="0">
                <a:latin typeface="Arial" panose="020B0604020202020204" pitchFamily="34" charset="0"/>
                <a:cs typeface="Arial" panose="020B0604020202020204" pitchFamily="34" charset="0"/>
              </a:rPr>
              <a:t> de la </a:t>
            </a:r>
            <a:r>
              <a:rPr lang="fr-FR" sz="1200" dirty="0" err="1">
                <a:latin typeface="Arial" panose="020B0604020202020204" pitchFamily="34" charset="0"/>
                <a:cs typeface="Arial" panose="020B0604020202020204" pitchFamily="34" charset="0"/>
              </a:rPr>
              <a:t>Coordinación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Planeacion</a:t>
            </a:r>
            <a:r>
              <a:rPr lang="fr-FR" sz="1200" dirty="0">
                <a:latin typeface="Arial" panose="020B0604020202020204" pitchFamily="34" charset="0"/>
                <a:cs typeface="Arial" panose="020B0604020202020204" pitchFamily="34" charset="0"/>
              </a:rPr>
              <a:t> y enlace </a:t>
            </a:r>
            <a:r>
              <a:rPr lang="fr-FR" sz="1200" dirty="0" err="1">
                <a:latin typeface="Arial" panose="020B0604020202020204" pitchFamily="34" charset="0"/>
                <a:cs typeface="Arial" panose="020B0604020202020204" pitchFamily="34" charset="0"/>
              </a:rPr>
              <a:t>institucional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Delegacional</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a:latin typeface="Arial" panose="020B0604020202020204" pitchFamily="34" charset="0"/>
                <a:cs typeface="Arial" panose="020B0604020202020204" pitchFamily="34" charset="0"/>
              </a:rPr>
              <a:t>2016- 2017</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Diseñador</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contenidos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primer </a:t>
            </a:r>
            <a:r>
              <a:rPr lang="fr-FR" sz="1200" dirty="0" err="1">
                <a:latin typeface="Arial" panose="020B0604020202020204" pitchFamily="34" charset="0"/>
                <a:cs typeface="Arial" panose="020B0604020202020204" pitchFamily="34" charset="0"/>
              </a:rPr>
              <a:t>Diplomado</a:t>
            </a:r>
            <a:r>
              <a:rPr lang="fr-FR" sz="1200" dirty="0">
                <a:latin typeface="Arial" panose="020B0604020202020204" pitchFamily="34" charset="0"/>
                <a:cs typeface="Arial" panose="020B0604020202020204" pitchFamily="34" charset="0"/>
              </a:rPr>
              <a:t> para la </a:t>
            </a:r>
            <a:r>
              <a:rPr lang="fr-FR" sz="1200" dirty="0" err="1">
                <a:latin typeface="Arial" panose="020B0604020202020204" pitchFamily="34" charset="0"/>
                <a:cs typeface="Arial" panose="020B0604020202020204" pitchFamily="34" charset="0"/>
              </a:rPr>
              <a:t>formacion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Gestores</a:t>
            </a:r>
            <a:r>
              <a:rPr lang="fr-FR" sz="1200" dirty="0">
                <a:latin typeface="Arial" panose="020B0604020202020204" pitchFamily="34" charset="0"/>
                <a:cs typeface="Arial" panose="020B0604020202020204" pitchFamily="34" charset="0"/>
              </a:rPr>
              <a:t> en </a:t>
            </a:r>
            <a:r>
              <a:rPr lang="fr-FR" sz="1200" dirty="0" err="1">
                <a:latin typeface="Arial" panose="020B0604020202020204" pitchFamily="34" charset="0"/>
                <a:cs typeface="Arial" panose="020B0604020202020204" pitchFamily="34" charset="0"/>
              </a:rPr>
              <a:t>Calidad</a:t>
            </a:r>
            <a:r>
              <a:rPr lang="fr-FR" sz="1200" dirty="0">
                <a:latin typeface="Arial" panose="020B0604020202020204" pitchFamily="34" charset="0"/>
                <a:cs typeface="Arial" panose="020B0604020202020204" pitchFamily="34" charset="0"/>
              </a:rPr>
              <a:t> a </a:t>
            </a:r>
            <a:r>
              <a:rPr lang="fr-FR" sz="1200" dirty="0" err="1">
                <a:latin typeface="Arial" panose="020B0604020202020204" pitchFamily="34" charset="0"/>
                <a:cs typeface="Arial" panose="020B0604020202020204" pitchFamily="34" charset="0"/>
              </a:rPr>
              <a:t>nivel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Nacional</a:t>
            </a:r>
            <a:r>
              <a:rPr lang="fr-FR" sz="1200" dirty="0">
                <a:latin typeface="Arial" panose="020B0604020202020204" pitchFamily="34" charset="0"/>
                <a:cs typeface="Arial" panose="020B0604020202020204" pitchFamily="34" charset="0"/>
              </a:rPr>
              <a:t> IMSS</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a:latin typeface="Arial" panose="020B0604020202020204" pitchFamily="34" charset="0"/>
                <a:cs typeface="Arial" panose="020B0604020202020204" pitchFamily="34" charset="0"/>
              </a:rPr>
              <a:t>2017- 2018</a:t>
            </a:r>
            <a:endParaRPr lang="es-MX" sz="1200" dirty="0">
              <a:latin typeface="Arial" panose="020B0604020202020204" pitchFamily="34" charset="0"/>
              <a:cs typeface="Arial" panose="020B0604020202020204" pitchFamily="34" charset="0"/>
            </a:endParaRPr>
          </a:p>
          <a:p>
            <a:pPr marL="342908" indent="-342908">
              <a:buFont typeface="Symbol" panose="05050102010706020507" pitchFamily="18" charset="2"/>
              <a:buChar char=""/>
              <a:tabLst>
                <a:tab pos="1295429" algn="l"/>
              </a:tabLst>
            </a:pPr>
            <a:r>
              <a:rPr lang="fr-FR" sz="1200" dirty="0" err="1">
                <a:latin typeface="Arial" panose="020B0604020202020204" pitchFamily="34" charset="0"/>
                <a:cs typeface="Arial" panose="020B0604020202020204" pitchFamily="34" charset="0"/>
              </a:rPr>
              <a:t>Coordinador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Estatal</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Calidad</a:t>
            </a:r>
            <a:r>
              <a:rPr lang="fr-FR" sz="1200" dirty="0">
                <a:latin typeface="Arial" panose="020B0604020202020204" pitchFamily="34" charset="0"/>
                <a:cs typeface="Arial" panose="020B0604020202020204" pitchFamily="34" charset="0"/>
              </a:rPr>
              <a:t> y </a:t>
            </a:r>
            <a:r>
              <a:rPr lang="fr-FR" sz="1200" dirty="0" err="1">
                <a:latin typeface="Arial" panose="020B0604020202020204" pitchFamily="34" charset="0"/>
                <a:cs typeface="Arial" panose="020B0604020202020204" pitchFamily="34" charset="0"/>
              </a:rPr>
              <a:t>Certificación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Hospitales</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err="1">
                <a:latin typeface="Arial" panose="020B0604020202020204" pitchFamily="34" charset="0"/>
                <a:cs typeface="Arial" panose="020B0604020202020204" pitchFamily="34" charset="0"/>
              </a:rPr>
              <a:t>Servicios</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Salud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Estado</a:t>
            </a:r>
            <a:endParaRPr lang="es-MX" sz="1200" dirty="0">
              <a:latin typeface="Arial" panose="020B0604020202020204" pitchFamily="34" charset="0"/>
              <a:cs typeface="Arial" panose="020B0604020202020204" pitchFamily="34" charset="0"/>
            </a:endParaRPr>
          </a:p>
          <a:p>
            <a:pPr marL="457210">
              <a:tabLst>
                <a:tab pos="1295429" algn="l"/>
              </a:tabLst>
            </a:pPr>
            <a:r>
              <a:rPr lang="fr-FR" sz="1200" dirty="0">
                <a:latin typeface="Arial" panose="020B0604020202020204" pitchFamily="34" charset="0"/>
                <a:cs typeface="Arial" panose="020B0604020202020204" pitchFamily="34" charset="0"/>
              </a:rPr>
              <a:t>2018-2022</a:t>
            </a:r>
            <a:endParaRPr lang="es-MX" sz="1200" dirty="0">
              <a:latin typeface="Arial" panose="020B0604020202020204" pitchFamily="34" charset="0"/>
              <a:cs typeface="Arial" panose="020B0604020202020204" pitchFamily="34" charset="0"/>
            </a:endParaRPr>
          </a:p>
          <a:p>
            <a:pPr marL="408314">
              <a:lnSpc>
                <a:spcPct val="115000"/>
              </a:lnSpc>
              <a:spcAft>
                <a:spcPts val="1000"/>
              </a:spcAft>
              <a:tabLst>
                <a:tab pos="3771984" algn="l"/>
              </a:tabLst>
            </a:pPr>
            <a:endParaRPr lang="es-MX" sz="12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A80908C-A3B4-4D9B-B5B2-60697F4B477E}"/>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EB55997D-5DB7-4792-B6FA-BE77A499728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030940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B371268B-0B8E-4DA2-9C0D-E261FD0D48D5}"/>
              </a:ext>
            </a:extLst>
          </p:cNvPr>
          <p:cNvSpPr txBox="1"/>
          <p:nvPr/>
        </p:nvSpPr>
        <p:spPr>
          <a:xfrm>
            <a:off x="1230209" y="1207844"/>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Ángela María González García</a:t>
            </a:r>
          </a:p>
          <a:p>
            <a:pPr algn="ctr"/>
            <a:r>
              <a:rPr lang="es-MX" dirty="0">
                <a:latin typeface="Arial" panose="020B0604020202020204" pitchFamily="34" charset="0"/>
                <a:cs typeface="Arial" panose="020B0604020202020204" pitchFamily="34" charset="0"/>
              </a:rPr>
              <a:t>Directora de Enseñanza e Investigación</a:t>
            </a:r>
          </a:p>
          <a:p>
            <a:pPr algn="ct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C013627-2CF2-4B39-9FCD-0F1023E0789F}"/>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sp>
        <p:nvSpPr>
          <p:cNvPr id="10" name="CuadroTexto 9">
            <a:extLst>
              <a:ext uri="{FF2B5EF4-FFF2-40B4-BE49-F238E27FC236}">
                <a16:creationId xmlns:a16="http://schemas.microsoft.com/office/drawing/2014/main" id="{9C37C921-4CE2-4C7C-A871-DC17F27F95B5}"/>
              </a:ext>
            </a:extLst>
          </p:cNvPr>
          <p:cNvSpPr txBox="1"/>
          <p:nvPr/>
        </p:nvSpPr>
        <p:spPr>
          <a:xfrm>
            <a:off x="139153" y="2209100"/>
            <a:ext cx="6658897" cy="9791848"/>
          </a:xfrm>
          <a:prstGeom prst="rect">
            <a:avLst/>
          </a:prstGeom>
          <a:noFill/>
        </p:spPr>
        <p:txBody>
          <a:bodyPr wrap="square" rtlCol="0">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pPr>
              <a:lnSpc>
                <a:spcPct val="115000"/>
              </a:lnSpc>
              <a:spcAft>
                <a:spcPts val="1000"/>
              </a:spcAft>
            </a:pPr>
            <a:r>
              <a:rPr lang="es-ES" sz="1200" dirty="0">
                <a:latin typeface="Arial" panose="020B0604020202020204" pitchFamily="34" charset="0"/>
                <a:cs typeface="Arial" panose="020B0604020202020204" pitchFamily="34" charset="0"/>
              </a:rPr>
              <a:t>2022/05-actualmente </a:t>
            </a:r>
          </a:p>
          <a:p>
            <a:pPr>
              <a:spcAft>
                <a:spcPts val="1000"/>
              </a:spcAft>
            </a:pPr>
            <a:r>
              <a:rPr lang="es-ES" sz="1200" dirty="0">
                <a:latin typeface="Arial" panose="020B0604020202020204" pitchFamily="34" charset="0"/>
                <a:cs typeface="Arial" panose="020B0604020202020204" pitchFamily="34" charset="0"/>
              </a:rPr>
              <a:t>Neurociencias, Diplomado de Posgrado en Neuropediatría y Rehabilitación Neuropsicológica.</a:t>
            </a:r>
          </a:p>
          <a:p>
            <a:pPr>
              <a:lnSpc>
                <a:spcPct val="115000"/>
              </a:lnSpc>
              <a:spcAft>
                <a:spcPts val="1000"/>
              </a:spcAft>
            </a:pPr>
            <a:r>
              <a:rPr lang="es-ES" sz="1200" dirty="0">
                <a:latin typeface="Arial" panose="020B0604020202020204" pitchFamily="34" charset="0"/>
                <a:cs typeface="Arial" panose="020B0604020202020204" pitchFamily="34" charset="0"/>
              </a:rPr>
              <a:t>2015/08-2017/08 Administración, Maestría en Gestión de Servicios de Salud</a:t>
            </a:r>
          </a:p>
          <a:p>
            <a:pPr>
              <a:lnSpc>
                <a:spcPct val="115000"/>
              </a:lnSpc>
              <a:spcAft>
                <a:spcPts val="1000"/>
              </a:spcAft>
            </a:pPr>
            <a:r>
              <a:rPr lang="es-ES" sz="1200" dirty="0">
                <a:latin typeface="Arial" panose="020B0604020202020204" pitchFamily="34" charset="0"/>
                <a:cs typeface="Arial" panose="020B0604020202020204" pitchFamily="34" charset="0"/>
              </a:rPr>
              <a:t>2004/08-2011/02 Medicina, Médico cirujano y Partero</a:t>
            </a:r>
          </a:p>
          <a:p>
            <a:pPr>
              <a:lnSpc>
                <a:spcPct val="115000"/>
              </a:lnSpc>
              <a:spcAft>
                <a:spcPts val="1000"/>
              </a:spcAft>
            </a:pPr>
            <a:r>
              <a:rPr lang="es-ES" sz="1200" b="1" dirty="0">
                <a:latin typeface="Arial" panose="020B0604020202020204" pitchFamily="34" charset="0"/>
                <a:cs typeface="Arial" panose="020B0604020202020204" pitchFamily="34" charset="0"/>
              </a:rPr>
              <a:t>Experiencia Laboral</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2019/06-actualmente </a:t>
            </a:r>
          </a:p>
          <a:p>
            <a:pPr>
              <a:lnSpc>
                <a:spcPct val="115000"/>
              </a:lnSpc>
              <a:spcAft>
                <a:spcPts val="1000"/>
              </a:spcAft>
            </a:pPr>
            <a:r>
              <a:rPr lang="es-ES" sz="1200" dirty="0">
                <a:latin typeface="Arial" panose="020B0604020202020204" pitchFamily="34" charset="0"/>
                <a:cs typeface="Arial" panose="020B0604020202020204" pitchFamily="34" charset="0"/>
              </a:rPr>
              <a:t>Subdirectora de Enseñanza e Investigación Secretaria de Salud de Coahuila</a:t>
            </a:r>
          </a:p>
          <a:p>
            <a:pPr>
              <a:lnSpc>
                <a:spcPct val="115000"/>
              </a:lnSpc>
              <a:spcAft>
                <a:spcPts val="1000"/>
              </a:spcAft>
            </a:pPr>
            <a:r>
              <a:rPr lang="es-ES" sz="1200" dirty="0">
                <a:latin typeface="Arial" panose="020B0604020202020204" pitchFamily="34" charset="0"/>
                <a:cs typeface="Arial" panose="020B0604020202020204" pitchFamily="34" charset="0"/>
              </a:rPr>
              <a:t>Desarrollo de las funciones administrativas, gestión y actividades relacionadas a la formación de recursos humanos en salud, capacitación e investigación.</a:t>
            </a:r>
          </a:p>
          <a:p>
            <a:pPr>
              <a:lnSpc>
                <a:spcPct val="115000"/>
              </a:lnSpc>
              <a:spcAft>
                <a:spcPts val="1000"/>
              </a:spcAft>
            </a:pPr>
            <a:r>
              <a:rPr lang="es-ES" sz="1200" dirty="0">
                <a:latin typeface="Arial" panose="020B0604020202020204" pitchFamily="34" charset="0"/>
                <a:cs typeface="Arial" panose="020B0604020202020204" pitchFamily="34" charset="0"/>
              </a:rPr>
              <a:t>Dirección, supervisión y planificación de las funciones desempeñadas por los equipos de trabajo con apego a las tareas asignadas, desarrollándolas en cumplimiento de las normas y procedimientos establecidos por la dependencia.</a:t>
            </a:r>
          </a:p>
          <a:p>
            <a:pPr>
              <a:lnSpc>
                <a:spcPct val="115000"/>
              </a:lnSpc>
              <a:spcAft>
                <a:spcPts val="1000"/>
              </a:spcAft>
            </a:pPr>
            <a:r>
              <a:rPr lang="es-ES" sz="1200" dirty="0">
                <a:latin typeface="Arial" panose="020B0604020202020204" pitchFamily="34" charset="0"/>
                <a:cs typeface="Arial" panose="020B0604020202020204" pitchFamily="34" charset="0"/>
              </a:rPr>
              <a:t>Innovación y mejora de los procedimientos y uso de tecnologías en beneficio de los procesos institucionales. </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2015/04-2019/05</a:t>
            </a:r>
          </a:p>
          <a:p>
            <a:pPr>
              <a:lnSpc>
                <a:spcPct val="115000"/>
              </a:lnSpc>
              <a:spcAft>
                <a:spcPts val="1000"/>
              </a:spcAft>
            </a:pPr>
            <a:r>
              <a:rPr lang="es-ES" sz="1200" dirty="0">
                <a:latin typeface="Arial" panose="020B0604020202020204" pitchFamily="34" charset="0"/>
                <a:cs typeface="Arial" panose="020B0604020202020204" pitchFamily="34" charset="0"/>
              </a:rPr>
              <a:t>Coordinador Médico Estatal del Programa PROSPERA, componente de Salud</a:t>
            </a:r>
          </a:p>
          <a:p>
            <a:pPr>
              <a:lnSpc>
                <a:spcPct val="115000"/>
              </a:lnSpc>
              <a:spcAft>
                <a:spcPts val="1000"/>
              </a:spcAft>
            </a:pPr>
            <a:r>
              <a:rPr lang="es-ES" sz="1200" dirty="0">
                <a:latin typeface="Arial" panose="020B0604020202020204" pitchFamily="34" charset="0"/>
                <a:cs typeface="Arial" panose="020B0604020202020204" pitchFamily="34" charset="0"/>
              </a:rPr>
              <a:t>Gestión eficaz de proyectos y presupuestos asignados, supervisión y desarrollo de las tareas desempeñadas por los equipos de trabajo.</a:t>
            </a:r>
          </a:p>
          <a:p>
            <a:pPr>
              <a:lnSpc>
                <a:spcPct val="115000"/>
              </a:lnSpc>
              <a:spcAft>
                <a:spcPts val="1000"/>
              </a:spcAft>
            </a:pPr>
            <a:r>
              <a:rPr lang="es-ES" sz="1200" dirty="0">
                <a:latin typeface="Arial" panose="020B0604020202020204" pitchFamily="34" charset="0"/>
                <a:cs typeface="Arial" panose="020B0604020202020204" pitchFamily="34" charset="0"/>
              </a:rPr>
              <a:t>Trabajo y coordinación de equipos de las estrategias del programa para permitir el cumplimiento de objetivos.</a:t>
            </a:r>
          </a:p>
          <a:p>
            <a:pPr>
              <a:lnSpc>
                <a:spcPct val="115000"/>
              </a:lnSpc>
              <a:spcAft>
                <a:spcPts val="1000"/>
              </a:spcAft>
            </a:pPr>
            <a:r>
              <a:rPr lang="es-ES" sz="1200" dirty="0">
                <a:latin typeface="Arial" panose="020B0604020202020204" pitchFamily="34" charset="0"/>
                <a:cs typeface="Arial" panose="020B0604020202020204" pitchFamily="34" charset="0"/>
              </a:rPr>
              <a:t>Detección y resolución de incidencias de acuerdo a los procedimientos estrategias especificas encaminadas a la mejora de la atención de beneficios del programa.</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2013/07-2015/03</a:t>
            </a:r>
          </a:p>
          <a:p>
            <a:pPr>
              <a:lnSpc>
                <a:spcPct val="115000"/>
              </a:lnSpc>
              <a:spcAft>
                <a:spcPts val="1000"/>
              </a:spcAft>
            </a:pPr>
            <a:r>
              <a:rPr lang="es-ES" sz="1200" dirty="0">
                <a:latin typeface="Arial" panose="020B0604020202020204" pitchFamily="34" charset="0"/>
                <a:cs typeface="Arial" panose="020B0604020202020204" pitchFamily="34" charset="0"/>
              </a:rPr>
              <a:t>Coordinador Médico de Gastos Médicos Mayores AXA Seguros, Saltillo</a:t>
            </a:r>
          </a:p>
          <a:p>
            <a:pPr>
              <a:lnSpc>
                <a:spcPct val="115000"/>
              </a:lnSpc>
              <a:spcAft>
                <a:spcPts val="1000"/>
              </a:spcAft>
            </a:pPr>
            <a:r>
              <a:rPr lang="es-ES" sz="1200" dirty="0">
                <a:latin typeface="Arial" panose="020B0604020202020204" pitchFamily="34" charset="0"/>
                <a:cs typeface="Arial" panose="020B0604020202020204" pitchFamily="34" charset="0"/>
              </a:rPr>
              <a:t>Atención al cliente y gestión de procedimientos, consultas y problemáticas de los clientes con calidad.</a:t>
            </a: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MX" sz="1200" b="1" dirty="0">
              <a:latin typeface="Arial" panose="020B0604020202020204" pitchFamily="34" charset="0"/>
              <a:cs typeface="Arial" panose="020B0604020202020204" pitchFamily="34" charset="0"/>
            </a:endParaRPr>
          </a:p>
          <a:p>
            <a:pPr marL="408314">
              <a:lnSpc>
                <a:spcPct val="115000"/>
              </a:lnSpc>
              <a:spcAft>
                <a:spcPts val="1000"/>
              </a:spcAft>
              <a:tabLst>
                <a:tab pos="3771984" algn="l"/>
              </a:tabLst>
            </a:pPr>
            <a:endParaRPr lang="es-MX" sz="12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714F50E2-4F16-4824-A92A-CB589C45FBB1}"/>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9571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0" y="11055092"/>
            <a:ext cx="6858000" cy="113690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676554" y="1680548"/>
            <a:ext cx="3298187" cy="854208"/>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Juan Carlos de Luna Pérez</a:t>
            </a:r>
          </a:p>
          <a:p>
            <a:pPr algn="ctr"/>
            <a:r>
              <a:rPr lang="es-MX" dirty="0">
                <a:latin typeface="Arial" panose="020B0604020202020204" pitchFamily="34" charset="0"/>
                <a:cs typeface="Arial" panose="020B0604020202020204" pitchFamily="34" charset="0"/>
              </a:rPr>
              <a:t>Asesor</a:t>
            </a:r>
          </a:p>
          <a:p>
            <a:pPr algn="ctr"/>
            <a:endParaRPr lang="es-MX" sz="135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69885" y="2923369"/>
            <a:ext cx="6511526" cy="7139968"/>
          </a:xfrm>
          <a:prstGeom prst="rect">
            <a:avLst/>
          </a:prstGeom>
          <a:noFill/>
        </p:spPr>
        <p:txBody>
          <a:bodyPr wrap="square">
            <a:spAutoFit/>
          </a:bodyPr>
          <a:lstStyle/>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28588" indent="-128588"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Licenciatura de Relaciones Internacionales, Universidad del Valle de México</a:t>
            </a:r>
          </a:p>
          <a:p>
            <a:pPr marL="128588" indent="-128588"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Maestría Administración de Negocios con orientación en Desarrollo Organizacional, Universidad del Valle de México</a:t>
            </a:r>
          </a:p>
          <a:p>
            <a:pPr algn="just">
              <a:lnSpc>
                <a:spcPct val="107000"/>
              </a:lnSpc>
              <a:spcAft>
                <a:spcPts val="6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28590" indent="-12859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Despacho del Secretario de Salud, actual</a:t>
            </a:r>
          </a:p>
          <a:p>
            <a:pPr marL="128590" indent="-12859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Profesor de Cátedra, Tecnológico de Monterrey, Campus Saltillo.</a:t>
            </a:r>
          </a:p>
          <a:p>
            <a:pPr marL="128590" indent="-12859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Coordinador Regional, Comisión Nacional de Zonas Áridas</a:t>
            </a:r>
          </a:p>
          <a:p>
            <a:pPr algn="just">
              <a:lnSpc>
                <a:spcPct val="107000"/>
              </a:lnSpc>
              <a:spcAft>
                <a:spcPts val="6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Diplomado de Administración Exitosa de Proyectos, IBERO Saltillo</a:t>
            </a:r>
          </a:p>
          <a:p>
            <a:pPr marL="171450" indent="-17145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Curso Geopolítica y Gobernanza Global, ESADE, </a:t>
            </a:r>
          </a:p>
          <a:p>
            <a:pPr marL="171450" indent="-171450" algn="just">
              <a:lnSpc>
                <a:spcPct val="107000"/>
              </a:lnSpc>
              <a:spcAft>
                <a:spcPts val="600"/>
              </a:spcAft>
              <a:buFont typeface="Arial" panose="020B0604020202020204" pitchFamily="34" charset="0"/>
              <a:buChar char="•"/>
            </a:pPr>
            <a:r>
              <a:rPr lang="es-MX" dirty="0" err="1">
                <a:latin typeface="Arial" panose="020B0604020202020204" pitchFamily="34" charset="0"/>
                <a:ea typeface="Calibri" panose="020F0502020204030204" pitchFamily="34" charset="0"/>
                <a:cs typeface="Arial" panose="020B0604020202020204" pitchFamily="34" charset="0"/>
              </a:rPr>
              <a:t>Compassionate</a:t>
            </a:r>
            <a:r>
              <a:rPr lang="es-MX" dirty="0">
                <a:latin typeface="Arial" panose="020B0604020202020204" pitchFamily="34" charset="0"/>
                <a:ea typeface="Calibri" panose="020F0502020204030204" pitchFamily="34" charset="0"/>
                <a:cs typeface="Arial" panose="020B0604020202020204" pitchFamily="34" charset="0"/>
              </a:rPr>
              <a:t> </a:t>
            </a:r>
            <a:r>
              <a:rPr lang="es-MX" dirty="0" err="1">
                <a:latin typeface="Arial" panose="020B0604020202020204" pitchFamily="34" charset="0"/>
                <a:ea typeface="Calibri" panose="020F0502020204030204" pitchFamily="34" charset="0"/>
                <a:cs typeface="Arial" panose="020B0604020202020204" pitchFamily="34" charset="0"/>
              </a:rPr>
              <a:t>Integrity</a:t>
            </a:r>
            <a:r>
              <a:rPr lang="es-MX" dirty="0">
                <a:latin typeface="Arial" panose="020B0604020202020204" pitchFamily="34" charset="0"/>
                <a:ea typeface="Calibri" panose="020F0502020204030204" pitchFamily="34" charset="0"/>
                <a:cs typeface="Arial" panose="020B0604020202020204" pitchFamily="34" charset="0"/>
              </a:rPr>
              <a:t> Training, CCISE at LIFE </a:t>
            </a:r>
            <a:r>
              <a:rPr lang="es-MX" dirty="0" err="1">
                <a:latin typeface="Arial" panose="020B0604020202020204" pitchFamily="34" charset="0"/>
                <a:ea typeface="Calibri" panose="020F0502020204030204" pitchFamily="34" charset="0"/>
                <a:cs typeface="Arial" panose="020B0604020202020204" pitchFamily="34" charset="0"/>
              </a:rPr>
              <a:t>University</a:t>
            </a:r>
            <a:r>
              <a:rPr lang="es-MX" dirty="0">
                <a:latin typeface="Arial" panose="020B0604020202020204" pitchFamily="34" charset="0"/>
                <a:ea typeface="Calibri" panose="020F0502020204030204" pitchFamily="34" charset="0"/>
                <a:cs typeface="Arial" panose="020B0604020202020204" pitchFamily="34" charset="0"/>
              </a:rPr>
              <a:t>.</a:t>
            </a:r>
          </a:p>
          <a:p>
            <a:pPr marL="171450" indent="-171450"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Programa Desarrollo “Dignidad Humana”, TEC de Monterrey</a:t>
            </a:r>
          </a:p>
          <a:p>
            <a:pPr algn="just">
              <a:lnSpc>
                <a:spcPct val="107000"/>
              </a:lnSpc>
              <a:spcAft>
                <a:spcPts val="600"/>
              </a:spcAft>
            </a:pPr>
            <a:endParaRPr lang="es-MX"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sz="10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5F45D7D1-BF25-436F-814A-1DBE99D12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605" y="337907"/>
            <a:ext cx="6341806" cy="954028"/>
          </a:xfrm>
          <a:prstGeom prst="rect">
            <a:avLst/>
          </a:prstGeom>
          <a:noFill/>
          <a:ln>
            <a:noFill/>
          </a:ln>
        </p:spPr>
      </p:pic>
    </p:spTree>
    <p:extLst>
      <p:ext uri="{BB962C8B-B14F-4D97-AF65-F5344CB8AC3E}">
        <p14:creationId xmlns:p14="http://schemas.microsoft.com/office/powerpoint/2010/main" val="229370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2BB2D5C0-D8B7-4C6E-945F-C22A3D58F76C}"/>
              </a:ext>
            </a:extLst>
          </p:cNvPr>
          <p:cNvSpPr txBox="1"/>
          <p:nvPr/>
        </p:nvSpPr>
        <p:spPr>
          <a:xfrm>
            <a:off x="1395263" y="-2520962"/>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Iván Alejandro Moscoso González</a:t>
            </a:r>
          </a:p>
          <a:p>
            <a:pPr algn="ctr"/>
            <a:r>
              <a:rPr lang="es-MX" dirty="0">
                <a:latin typeface="Arial" panose="020B0604020202020204" pitchFamily="34" charset="0"/>
                <a:cs typeface="Arial" panose="020B0604020202020204" pitchFamily="34" charset="0"/>
              </a:rPr>
              <a:t>Director de Control y Prevención de Enfermedades</a:t>
            </a:r>
          </a:p>
          <a:p>
            <a:pPr algn="ctr"/>
            <a:endParaRPr lang="es-MX"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D67B0CA-8043-46A0-AA26-9D9E47FEA634}"/>
              </a:ext>
            </a:extLst>
          </p:cNvPr>
          <p:cNvPicPr>
            <a:picLocks noChangeAspect="1"/>
          </p:cNvPicPr>
          <p:nvPr/>
        </p:nvPicPr>
        <p:blipFill rotWithShape="1">
          <a:blip r:embed="rId3">
            <a:extLst>
              <a:ext uri="{28A0092B-C50C-407E-A947-70E740481C1C}">
                <a14:useLocalDpi xmlns:a14="http://schemas.microsoft.com/office/drawing/2010/main" val="0"/>
              </a:ext>
            </a:extLst>
          </a:blip>
          <a:srcRect t="32465" b="9045"/>
          <a:stretch/>
        </p:blipFill>
        <p:spPr>
          <a:xfrm>
            <a:off x="0" y="2786871"/>
            <a:ext cx="6858000" cy="7391508"/>
          </a:xfrm>
          <a:prstGeom prst="rect">
            <a:avLst/>
          </a:prstGeom>
        </p:spPr>
      </p:pic>
      <p:pic>
        <p:nvPicPr>
          <p:cNvPr id="9" name="Imagen 8">
            <a:extLst>
              <a:ext uri="{FF2B5EF4-FFF2-40B4-BE49-F238E27FC236}">
                <a16:creationId xmlns:a16="http://schemas.microsoft.com/office/drawing/2014/main" id="{40C57B56-9E2C-4FA1-BC45-88A4B8136DA0}"/>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6BC3418E-4E6E-4618-94E8-7B3D93C77805}"/>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7" name="CuadroTexto 6">
            <a:extLst>
              <a:ext uri="{FF2B5EF4-FFF2-40B4-BE49-F238E27FC236}">
                <a16:creationId xmlns:a16="http://schemas.microsoft.com/office/drawing/2014/main" id="{28681B60-2C2F-47CA-9918-32217961D512}"/>
              </a:ext>
            </a:extLst>
          </p:cNvPr>
          <p:cNvSpPr txBox="1"/>
          <p:nvPr/>
        </p:nvSpPr>
        <p:spPr>
          <a:xfrm>
            <a:off x="1395260" y="1646177"/>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Iván Alejandro Moscoso González</a:t>
            </a:r>
          </a:p>
          <a:p>
            <a:pPr algn="ctr"/>
            <a:r>
              <a:rPr lang="es-MX" dirty="0">
                <a:latin typeface="Arial" panose="020B0604020202020204" pitchFamily="34" charset="0"/>
                <a:cs typeface="Arial" panose="020B0604020202020204" pitchFamily="34" charset="0"/>
              </a:rPr>
              <a:t>Subsecretario de Control y Prevención de Enfermedades</a:t>
            </a:r>
          </a:p>
          <a:p>
            <a:pPr algn="ct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716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98C593A-C365-4F00-AEA0-D43895D34097}"/>
              </a:ext>
            </a:extLst>
          </p:cNvPr>
          <p:cNvSpPr txBox="1"/>
          <p:nvPr/>
        </p:nvSpPr>
        <p:spPr>
          <a:xfrm>
            <a:off x="1073404" y="1248843"/>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Martha Alicia Romero Reyna</a:t>
            </a:r>
          </a:p>
          <a:p>
            <a:pPr algn="ctr"/>
            <a:r>
              <a:rPr lang="es-MX" dirty="0">
                <a:latin typeface="Arial" panose="020B0604020202020204" pitchFamily="34" charset="0"/>
                <a:cs typeface="Arial" panose="020B0604020202020204" pitchFamily="34" charset="0"/>
              </a:rPr>
              <a:t>Directora de Salud Pública</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2A46531-B3B5-4C0D-9C04-DCAE77D53754}"/>
              </a:ext>
            </a:extLst>
          </p:cNvPr>
          <p:cNvSpPr txBox="1"/>
          <p:nvPr/>
        </p:nvSpPr>
        <p:spPr>
          <a:xfrm>
            <a:off x="-228600" y="2145430"/>
            <a:ext cx="6918500" cy="8116517"/>
          </a:xfrm>
          <a:prstGeom prst="rect">
            <a:avLst/>
          </a:prstGeom>
          <a:noFill/>
        </p:spPr>
        <p:txBody>
          <a:bodyPr wrap="square">
            <a:spAutoFit/>
          </a:bodyPr>
          <a:lstStyle/>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Fecha y Lugar de Nacimiento: </a:t>
            </a:r>
          </a:p>
          <a:p>
            <a:pPr lvl="1">
              <a:lnSpc>
                <a:spcPct val="115000"/>
              </a:lnSpc>
              <a:spcAft>
                <a:spcPts val="1000"/>
              </a:spcAft>
            </a:pPr>
            <a:r>
              <a:rPr lang="es-MX" sz="1200" dirty="0">
                <a:latin typeface="Arial" panose="020B0604020202020204" pitchFamily="34" charset="0"/>
                <a:ea typeface="Calibri" panose="020F0502020204030204" pitchFamily="34" charset="0"/>
                <a:cs typeface="Arial" panose="020B0604020202020204" pitchFamily="34" charset="0"/>
              </a:rPr>
              <a:t>23 de febrero, Saltillo, Coahuila </a:t>
            </a:r>
          </a:p>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Licenciatura  Médico General, Facultad de Medicina campus Saltillo, Universidad Autónoma de Coahuila </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Maestría en Investigación Multidisciplinaria en Salud, Facultad de Medicina campus Saltillo, de la Universidad Autónoma de Coahuila</a:t>
            </a:r>
          </a:p>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Diplomados:</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 Administración de Servicios de Salud; Universidad Ibero Americana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Epidemiologia, Salud Publica; Facultad de Medicina campus Saltillo, Universidad Autónoma de Coahuila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Calidad Total: Universidad del Valle de México. Saltillo, Coahuila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Prevención clínica I, II, III para Enfermedades Crónicas. Instituto Nacional de Salud Pública.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Gerontología: Instituto Nacional de Salud Publica</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Terapéutica Farmacológica en Atención Primaria; Universidad Nacional Autónoma de México</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Nutrición Clínica y Manejo Integral de la Obesidad; Escuela Medicina ITESM Monterrey, NL</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Salud Integral del Adolescente; Facultad Medicina UANL Monterrey Nuevo León</a:t>
            </a:r>
          </a:p>
          <a:p>
            <a:pPr lvl="1">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de consulta en Clínica de ISSSTE, Hospital Universitario, Servicio médico en Empresa Automotriz y Empresa Comedores del Norte. Saltillo Coahuila</a:t>
            </a:r>
          </a:p>
          <a:p>
            <a:pPr marL="628664" lvl="1" indent="-171454" algn="just">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Medico de consulta en Desarrollo Comunitario de Saltillo, AC</a:t>
            </a:r>
          </a:p>
          <a:p>
            <a:pPr marL="628664" lvl="1" indent="-171454" algn="just">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Secretaría de Salud en 1990 como coordinador estatal de Programas Preventivos. </a:t>
            </a:r>
          </a:p>
          <a:p>
            <a:pPr marL="628664" lvl="1"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En 1997 inicio como jefe de Departamento de Medicina Preventiva y en 2013 a la fecha como Subdirectora de Prevención y Promoción a la Salud.</a:t>
            </a:r>
          </a:p>
        </p:txBody>
      </p:sp>
      <p:pic>
        <p:nvPicPr>
          <p:cNvPr id="10" name="Imagen 9">
            <a:extLst>
              <a:ext uri="{FF2B5EF4-FFF2-40B4-BE49-F238E27FC236}">
                <a16:creationId xmlns:a16="http://schemas.microsoft.com/office/drawing/2014/main" id="{1E5A42E7-3E1A-48CE-ABD5-3875507B7C0E}"/>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BE9E530D-E3DE-4263-B82E-E97DD56F146A}"/>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217693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41926" y="10510347"/>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763617" y="923714"/>
            <a:ext cx="5246914"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MTRA. Angélica Lizeth Ramírez </a:t>
            </a:r>
            <a:r>
              <a:rPr lang="es-ES_tradnl" sz="1801" b="1" dirty="0" err="1">
                <a:latin typeface="Arial" panose="020B0604020202020204" pitchFamily="34" charset="0"/>
                <a:cs typeface="Arial" panose="020B0604020202020204" pitchFamily="34" charset="0"/>
              </a:rPr>
              <a:t>Ramírez</a:t>
            </a:r>
            <a:endParaRPr lang="es-ES_tradnl" sz="1801" b="1" dirty="0">
              <a:latin typeface="Arial" panose="020B0604020202020204" pitchFamily="34" charset="0"/>
              <a:cs typeface="Arial" panose="020B0604020202020204" pitchFamily="34" charset="0"/>
            </a:endParaRPr>
          </a:p>
          <a:p>
            <a:pPr algn="ctr"/>
            <a:r>
              <a:rPr lang="es-MX" sz="1801" dirty="0">
                <a:latin typeface="Arial" panose="020B0604020202020204" pitchFamily="34" charset="0"/>
                <a:cs typeface="Arial" panose="020B0604020202020204" pitchFamily="34" charset="0"/>
              </a:rPr>
              <a:t>Directora de Salud Mental</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6727" y="1847428"/>
            <a:ext cx="6547641" cy="9237850"/>
          </a:xfrm>
          <a:prstGeom prst="rect">
            <a:avLst/>
          </a:prstGeom>
          <a:noFill/>
        </p:spPr>
        <p:txBody>
          <a:bodyPr wrap="square">
            <a:spAutoFit/>
          </a:bodyPr>
          <a:lstStyle/>
          <a:p>
            <a:pPr algn="just">
              <a:lnSpc>
                <a:spcPct val="107000"/>
              </a:lnSpc>
              <a:spcAft>
                <a:spcPts val="800"/>
              </a:spcAft>
            </a:pPr>
            <a:r>
              <a:rPr lang="es-MX" sz="1100" b="1" dirty="0">
                <a:latin typeface="Arial" panose="020B0604020202020204" pitchFamily="34" charset="0"/>
                <a:ea typeface="Calibri" panose="020F0502020204030204" pitchFamily="34" charset="0"/>
                <a:cs typeface="Arial" panose="020B0604020202020204" pitchFamily="34" charset="0"/>
              </a:rPr>
              <a:t>Formación Académica</a:t>
            </a:r>
          </a:p>
          <a:p>
            <a:pPr algn="l" fontAlgn="base"/>
            <a:r>
              <a:rPr lang="es-MX" sz="1100" b="1" i="0" dirty="0">
                <a:solidFill>
                  <a:srgbClr val="000000"/>
                </a:solidFill>
                <a:effectLst/>
                <a:latin typeface="Arial" panose="020B0604020202020204" pitchFamily="34" charset="0"/>
              </a:rPr>
              <a:t>Licenciatura en Psicología, Universidad Juárez del Estado de Durango</a:t>
            </a:r>
          </a:p>
          <a:p>
            <a:pPr algn="l" rtl="0" fontAlgn="base"/>
            <a:r>
              <a:rPr lang="es-MX" sz="1100" b="0" i="0" dirty="0">
                <a:solidFill>
                  <a:srgbClr val="000000"/>
                </a:solidFill>
                <a:effectLst/>
                <a:latin typeface="Arial" panose="020B0604020202020204" pitchFamily="34" charset="0"/>
              </a:rPr>
              <a:t>2005- 2008</a:t>
            </a:r>
          </a:p>
          <a:p>
            <a:pPr algn="l" rtl="0" fontAlgn="base"/>
            <a:r>
              <a:rPr lang="es-MX" sz="1100" b="1" i="0" dirty="0">
                <a:solidFill>
                  <a:srgbClr val="000000"/>
                </a:solidFill>
                <a:effectLst/>
                <a:latin typeface="Arial" panose="020B0604020202020204" pitchFamily="34" charset="0"/>
              </a:rPr>
              <a:t>Testimonio de Desempeño Sobresaliente</a:t>
            </a:r>
            <a:endParaRPr lang="es-MX" sz="1100" b="0" i="0" dirty="0">
              <a:solidFill>
                <a:srgbClr val="000000"/>
              </a:solidFill>
              <a:effectLst/>
              <a:latin typeface="Arial" panose="020B0604020202020204" pitchFamily="34" charset="0"/>
            </a:endParaRPr>
          </a:p>
          <a:p>
            <a:pPr algn="l" rtl="0" fontAlgn="base"/>
            <a:r>
              <a:rPr lang="es-MX" sz="1100" b="0" i="0" dirty="0">
                <a:solidFill>
                  <a:srgbClr val="000000"/>
                </a:solidFill>
                <a:effectLst/>
                <a:latin typeface="Arial" panose="020B0604020202020204" pitchFamily="34" charset="0"/>
              </a:rPr>
              <a:t>Examen General para el Egreso de la Licenciatura en Psicología Centro Nacional de Evaluación para la Educación Superior, A.C. (CENEVAL) México, DF.​</a:t>
            </a:r>
            <a:br>
              <a:rPr lang="es-MX" sz="1100" b="0" i="0" dirty="0">
                <a:solidFill>
                  <a:srgbClr val="000000"/>
                </a:solidFill>
                <a:effectLst/>
                <a:latin typeface="Arial" panose="020B0604020202020204" pitchFamily="34" charset="0"/>
              </a:rPr>
            </a:br>
            <a:r>
              <a:rPr lang="es-MX" sz="1100" b="0" i="0" dirty="0">
                <a:solidFill>
                  <a:srgbClr val="000000"/>
                </a:solidFill>
                <a:effectLst/>
                <a:latin typeface="Arial" panose="020B0604020202020204" pitchFamily="34" charset="0"/>
              </a:rPr>
              <a:t> </a:t>
            </a:r>
            <a:r>
              <a:rPr lang="es-MX" sz="1100" b="1" i="0" dirty="0">
                <a:solidFill>
                  <a:srgbClr val="000000"/>
                </a:solidFill>
                <a:effectLst/>
                <a:latin typeface="Arial" panose="020B0604020202020204" pitchFamily="34" charset="0"/>
              </a:rPr>
              <a:t>Medalla al Mérito Académico “Benito Juárez”</a:t>
            </a:r>
            <a:endParaRPr lang="es-MX" sz="1100" b="0" i="0" dirty="0">
              <a:solidFill>
                <a:srgbClr val="000000"/>
              </a:solidFill>
              <a:effectLst/>
              <a:latin typeface="Arial" panose="020B0604020202020204" pitchFamily="34" charset="0"/>
            </a:endParaRPr>
          </a:p>
          <a:p>
            <a:pPr algn="l" rtl="0" fontAlgn="base"/>
            <a:r>
              <a:rPr lang="es-MX" sz="1100" b="0" i="0" dirty="0">
                <a:solidFill>
                  <a:srgbClr val="000000"/>
                </a:solidFill>
                <a:effectLst/>
                <a:latin typeface="Arial" panose="020B0604020202020204" pitchFamily="34" charset="0"/>
              </a:rPr>
              <a:t>Reconocimiento por mejor promedio de la generación</a:t>
            </a:r>
          </a:p>
          <a:p>
            <a:pPr algn="l" rtl="0" fontAlgn="base"/>
            <a:br>
              <a:rPr lang="es-MX" sz="1100" b="1" i="0" dirty="0">
                <a:solidFill>
                  <a:srgbClr val="000000"/>
                </a:solidFill>
                <a:effectLst/>
                <a:latin typeface="Arial" panose="020B0604020202020204" pitchFamily="34" charset="0"/>
              </a:rPr>
            </a:br>
            <a:r>
              <a:rPr lang="es-MX" sz="1100" b="1" i="0" dirty="0">
                <a:solidFill>
                  <a:srgbClr val="000000"/>
                </a:solidFill>
                <a:effectLst/>
                <a:latin typeface="Arial" panose="020B0604020202020204" pitchFamily="34" charset="0"/>
              </a:rPr>
              <a:t>Maestría en Promoción y Desarrollo Cultural, Universidad Autónoma de Coahuila</a:t>
            </a:r>
          </a:p>
          <a:p>
            <a:pPr algn="l" rtl="0" fontAlgn="base"/>
            <a:r>
              <a:rPr lang="es-MX" sz="1100" b="0" i="0" dirty="0">
                <a:solidFill>
                  <a:srgbClr val="000000"/>
                </a:solidFill>
                <a:effectLst/>
                <a:latin typeface="Arial" panose="020B0604020202020204" pitchFamily="34" charset="0"/>
              </a:rPr>
              <a:t>2014- 2016</a:t>
            </a:r>
          </a:p>
          <a:p>
            <a:pPr algn="l" rtl="0" fontAlgn="base"/>
            <a:r>
              <a:rPr lang="es-MX" sz="1100" b="1" i="0" dirty="0">
                <a:solidFill>
                  <a:srgbClr val="000000"/>
                </a:solidFill>
                <a:effectLst/>
                <a:latin typeface="Arial" panose="020B0604020202020204" pitchFamily="34" charset="0"/>
              </a:rPr>
              <a:t>Medalla “Juan Antonio de la Fuente” </a:t>
            </a:r>
            <a:endParaRPr lang="es-MX" sz="1100" b="0" i="0" dirty="0">
              <a:solidFill>
                <a:srgbClr val="000000"/>
              </a:solidFill>
              <a:effectLst/>
              <a:latin typeface="Arial" panose="020B0604020202020204" pitchFamily="34" charset="0"/>
            </a:endParaRPr>
          </a:p>
          <a:p>
            <a:pPr algn="l" rtl="0" fontAlgn="base"/>
            <a:r>
              <a:rPr lang="es-MX" sz="1100" b="0" i="0" dirty="0">
                <a:solidFill>
                  <a:srgbClr val="000000"/>
                </a:solidFill>
                <a:effectLst/>
                <a:latin typeface="Arial" panose="020B0604020202020204" pitchFamily="34" charset="0"/>
              </a:rPr>
              <a:t>Reconocimiento por mejor promedio de la generación</a:t>
            </a:r>
          </a:p>
          <a:p>
            <a:pPr algn="l" rtl="0" fontAlgn="base"/>
            <a:br>
              <a:rPr lang="es-MX" sz="1100" b="1" i="0" dirty="0">
                <a:solidFill>
                  <a:srgbClr val="000000"/>
                </a:solidFill>
                <a:effectLst/>
                <a:latin typeface="Arial" panose="020B0604020202020204" pitchFamily="34" charset="0"/>
              </a:rPr>
            </a:br>
            <a:r>
              <a:rPr lang="es-MX" sz="1100" b="1" i="0" dirty="0">
                <a:solidFill>
                  <a:srgbClr val="000000"/>
                </a:solidFill>
                <a:effectLst/>
                <a:latin typeface="Arial" panose="020B0604020202020204" pitchFamily="34" charset="0"/>
              </a:rPr>
              <a:t>Especialidad en Psicología Clínica,</a:t>
            </a:r>
            <a:br>
              <a:rPr lang="es-MX" sz="1100" b="1" i="0" dirty="0">
                <a:solidFill>
                  <a:srgbClr val="000000"/>
                </a:solidFill>
                <a:effectLst/>
                <a:latin typeface="Arial" panose="020B0604020202020204" pitchFamily="34" charset="0"/>
              </a:rPr>
            </a:br>
            <a:r>
              <a:rPr lang="es-MX" sz="1100" b="1" i="0" dirty="0">
                <a:solidFill>
                  <a:srgbClr val="000000"/>
                </a:solidFill>
                <a:effectLst/>
                <a:latin typeface="Arial" panose="020B0604020202020204" pitchFamily="34" charset="0"/>
              </a:rPr>
              <a:t>Asociación Mexicana de Alternativas en Psicología</a:t>
            </a:r>
          </a:p>
          <a:p>
            <a:pPr algn="l" rtl="0" fontAlgn="base"/>
            <a:r>
              <a:rPr lang="es-MX" sz="1100" b="0" i="0" dirty="0">
                <a:solidFill>
                  <a:srgbClr val="000000"/>
                </a:solidFill>
                <a:effectLst/>
                <a:latin typeface="Arial" panose="020B0604020202020204" pitchFamily="34" charset="0"/>
              </a:rPr>
              <a:t>2019- 2020</a:t>
            </a:r>
          </a:p>
          <a:p>
            <a:pPr algn="l" rtl="0" fontAlgn="base"/>
            <a:br>
              <a:rPr lang="es-MX" sz="1200" b="1" i="0" dirty="0">
                <a:solidFill>
                  <a:srgbClr val="000000"/>
                </a:solidFill>
                <a:effectLst/>
                <a:latin typeface="Arial" panose="020B0604020202020204" pitchFamily="34" charset="0"/>
              </a:rPr>
            </a:br>
            <a:r>
              <a:rPr lang="es-MX" sz="1200" b="1" i="0" dirty="0">
                <a:solidFill>
                  <a:srgbClr val="000000"/>
                </a:solidFill>
                <a:effectLst/>
                <a:latin typeface="Arial" panose="020B0604020202020204" pitchFamily="34" charset="0"/>
              </a:rPr>
              <a:t>Doctorado en Psicología,</a:t>
            </a:r>
            <a:br>
              <a:rPr lang="es-MX" sz="1200" b="1" i="0" dirty="0">
                <a:solidFill>
                  <a:srgbClr val="000000"/>
                </a:solidFill>
                <a:effectLst/>
                <a:latin typeface="Arial" panose="020B0604020202020204" pitchFamily="34" charset="0"/>
              </a:rPr>
            </a:br>
            <a:r>
              <a:rPr lang="es-MX" sz="1200" b="1" i="0" dirty="0">
                <a:solidFill>
                  <a:srgbClr val="000000"/>
                </a:solidFill>
                <a:effectLst/>
                <a:latin typeface="Arial" panose="020B0604020202020204" pitchFamily="34" charset="0"/>
              </a:rPr>
              <a:t>Universidad Internacional Iberoamericana</a:t>
            </a:r>
            <a:br>
              <a:rPr lang="es-MX" sz="1200" b="1" i="0" dirty="0">
                <a:solidFill>
                  <a:srgbClr val="000000"/>
                </a:solidFill>
                <a:effectLst/>
                <a:latin typeface="Arial" panose="020B0604020202020204" pitchFamily="34" charset="0"/>
              </a:rPr>
            </a:br>
            <a:r>
              <a:rPr lang="es-MX" sz="1200" b="0" i="0" dirty="0">
                <a:solidFill>
                  <a:srgbClr val="3D3D3D"/>
                </a:solidFill>
                <a:effectLst/>
                <a:latin typeface="wfont_383800_94213905035b41d38db1cf1a8e1fc936"/>
              </a:rPr>
              <a:t>2020- Actual</a:t>
            </a:r>
            <a:r>
              <a:rPr lang="es-MX" sz="1200" b="1" i="0" dirty="0">
                <a:solidFill>
                  <a:srgbClr val="000000"/>
                </a:solidFill>
                <a:effectLst/>
                <a:latin typeface="Arial" panose="020B0604020202020204" pitchFamily="34" charset="0"/>
              </a:rPr>
              <a:t> </a:t>
            </a:r>
          </a:p>
          <a:p>
            <a:pPr algn="just">
              <a:lnSpc>
                <a:spcPct val="107000"/>
              </a:lnSpc>
              <a:spcAft>
                <a:spcPts val="800"/>
              </a:spcAft>
            </a:pPr>
            <a:br>
              <a:rPr lang="es-MX" sz="1200" b="1" dirty="0">
                <a:latin typeface="Arial" panose="020B0604020202020204" pitchFamily="34" charset="0"/>
                <a:ea typeface="Calibri" panose="020F0502020204030204" pitchFamily="34" charset="0"/>
                <a:cs typeface="Arial" panose="020B0604020202020204" pitchFamily="34" charset="0"/>
              </a:rPr>
            </a:b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r>
              <a:rPr lang="es-MX" sz="900" b="1" kern="100" dirty="0">
                <a:effectLst/>
                <a:latin typeface="Calibri" panose="020F0502020204030204" pitchFamily="34" charset="0"/>
                <a:ea typeface="Calibri" panose="020F0502020204030204" pitchFamily="34" charset="0"/>
                <a:cs typeface="Times New Roman" panose="02020603050405020304" pitchFamily="18" charset="0"/>
              </a:rPr>
              <a:t>Colegio de Estudios Científicos y Tecnológicos del Estado de Coahuila (CECyTE Coahuila)</a:t>
            </a:r>
            <a:endParaRPr lang="es-MX" sz="9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MAR 2021- JUL 2024.      Saltillo, Coah</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DIRECTORA DE ÁREA: VINCULACIÓN</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Dirección de actividades de vinculación con los diferentes sectores. </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s-MX" sz="900" b="1" kern="100" dirty="0">
                <a:effectLst/>
                <a:latin typeface="Calibri" panose="020F0502020204030204" pitchFamily="34" charset="0"/>
                <a:ea typeface="Calibri" panose="020F0502020204030204" pitchFamily="34" charset="0"/>
                <a:cs typeface="Times New Roman" panose="02020603050405020304" pitchFamily="18" charset="0"/>
              </a:rPr>
              <a:t>Colegio de Estudios Científicos y Tecnológicos del Estado de Coahuila (CECyTE Coahuila)</a:t>
            </a:r>
            <a:endParaRPr lang="es-MX" sz="9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OCT 2019- 2022.          Saltillo, Coah</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DIRECTORA DE ÁREA: SUPERVISIÓN</a:t>
            </a:r>
          </a:p>
          <a:p>
            <a:r>
              <a:rPr lang="es-MX" sz="900" kern="100" dirty="0">
                <a:effectLst/>
                <a:latin typeface="Calibri" panose="020F0502020204030204" pitchFamily="34" charset="0"/>
                <a:ea typeface="Calibri" panose="020F0502020204030204" pitchFamily="34" charset="0"/>
                <a:cs typeface="Times New Roman" panose="02020603050405020304" pitchFamily="18" charset="0"/>
              </a:rPr>
              <a:t>Diseño, creación e implementación de la Dirección de Supervisión como nueva creación en el Colegio.</a:t>
            </a:r>
          </a:p>
          <a:p>
            <a:pPr marL="342900" lvl="0" indent="-342900" algn="just">
              <a:buFont typeface="Arial" panose="020B0604020202020204" pitchFamily="34" charset="0"/>
              <a:buChar char="•"/>
            </a:pPr>
            <a:endParaRPr lang="es-MX" sz="1200" b="1"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endParaRPr lang="es-MX" sz="1000" b="1" dirty="0">
              <a:latin typeface="Arial" panose="020B0604020202020204" pitchFamily="34" charset="0"/>
              <a:ea typeface="Calibri" panose="020F0502020204030204" pitchFamily="34" charset="0"/>
              <a:cs typeface="Arial" panose="020B0604020202020204" pitchFamily="34" charset="0"/>
            </a:endParaRPr>
          </a:p>
          <a:p>
            <a:pPr algn="l" rtl="0" fontAlgn="base"/>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Universidad Autónoma de Coahuila</a:t>
            </a:r>
            <a:br>
              <a:rPr lang="es-MX" sz="1100" b="1" kern="100" dirty="0">
                <a:effectLst/>
                <a:latin typeface="Calibri" panose="020F0502020204030204" pitchFamily="34" charset="0"/>
                <a:ea typeface="Calibri" panose="020F0502020204030204" pitchFamily="34" charset="0"/>
                <a:cs typeface="Times New Roman" panose="02020603050405020304" pitchFamily="18" charset="0"/>
              </a:rPr>
            </a:br>
            <a:r>
              <a:rPr lang="es-MX" sz="900" b="0" i="0" dirty="0">
                <a:solidFill>
                  <a:srgbClr val="000000"/>
                </a:solidFill>
                <a:effectLst/>
                <a:latin typeface="Arial" panose="020B0604020202020204" pitchFamily="34" charset="0"/>
              </a:rPr>
              <a:t>MAR 2016- AGO 2018.      Saltillo, Coah</a:t>
            </a:r>
            <a:endParaRPr lang="es-MX" sz="9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COORDINADORA GENERAL</a:t>
            </a: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Coordinación de proyectos artístico culturales en 25 Estados de la República Mexicana.</a:t>
            </a: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SEP/ Unidad de Servicios a la Educación Regular No 9 (USAER 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MAR - OCT 2017     Parras, Coah</a:t>
            </a: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Atención individual y grupal a los alumnos, padres de familia y docentes para el análisis, diagnóstico e intervención en problemáticas múltiples de aprendizaje.</a:t>
            </a: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Gestión Social, Cultural y Educativa</a:t>
            </a:r>
            <a:br>
              <a:rPr lang="es-MX" sz="1100" b="1" kern="100" dirty="0">
                <a:effectLst/>
                <a:latin typeface="Calibri" panose="020F0502020204030204" pitchFamily="34" charset="0"/>
                <a:ea typeface="Calibri" panose="020F0502020204030204" pitchFamily="34" charset="0"/>
                <a:cs typeface="Times New Roman" panose="02020603050405020304" pitchFamily="18" charset="0"/>
              </a:rPr>
            </a:br>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(GESIP S.C.)</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OCT- DIC 2017.         CDMX- Remoto</a:t>
            </a: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Tutorado de alumnos en el Diplomado "Transformar la realidad social desde la cultura".</a:t>
            </a: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br>
              <a:rPr lang="es-MX" sz="1100" kern="100" dirty="0">
                <a:effectLst/>
                <a:latin typeface="Calibri" panose="020F0502020204030204" pitchFamily="34" charset="0"/>
                <a:ea typeface="Calibri" panose="020F0502020204030204" pitchFamily="34" charset="0"/>
                <a:cs typeface="Times New Roman" panose="02020603050405020304" pitchFamily="18" charset="0"/>
              </a:rPr>
            </a:br>
            <a:r>
              <a:rPr lang="es-MX" sz="1100" b="1" kern="100" dirty="0">
                <a:effectLst/>
                <a:latin typeface="Calibri" panose="020F0502020204030204" pitchFamily="34" charset="0"/>
                <a:ea typeface="Calibri" panose="020F0502020204030204" pitchFamily="34" charset="0"/>
                <a:cs typeface="Times New Roman" panose="02020603050405020304" pitchFamily="18" charset="0"/>
              </a:rPr>
              <a:t>SEP/ Unidad de Servicios a la Educación Regular No 2 (USAER 2)</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100" kern="100" dirty="0">
                <a:effectLst/>
                <a:latin typeface="Calibri" panose="020F0502020204030204" pitchFamily="34" charset="0"/>
                <a:ea typeface="Calibri" panose="020F0502020204030204" pitchFamily="34" charset="0"/>
                <a:cs typeface="Times New Roman" panose="02020603050405020304" pitchFamily="18" charset="0"/>
              </a:rPr>
              <a:t>SEP 2016- MAR 2017.    Saltillo, Coah</a:t>
            </a:r>
          </a:p>
          <a:p>
            <a:r>
              <a:rPr lang="es-MX" sz="1100" dirty="0">
                <a:effectLst/>
                <a:latin typeface="Calibri" panose="020F0502020204030204" pitchFamily="34" charset="0"/>
                <a:ea typeface="Calibri" panose="020F0502020204030204" pitchFamily="34" charset="0"/>
                <a:cs typeface="Times New Roman" panose="02020603050405020304" pitchFamily="18" charset="0"/>
              </a:rPr>
              <a:t>Atención individual y grupal a los alumnos, padres de familia y docentes para el análisis, diagnóstico e intervención en problemáticas múltiples de aprendizaje.</a:t>
            </a:r>
            <a:r>
              <a:rPr lang="es-MX" sz="900" dirty="0">
                <a:effectLst/>
              </a:rPr>
              <a:t> </a:t>
            </a:r>
            <a:endParaRPr lang="es-MX" sz="9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5F45D7D1-BF25-436F-814A-1DBE99D129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03" y="0"/>
            <a:ext cx="6165594" cy="923714"/>
          </a:xfrm>
          <a:prstGeom prst="rect">
            <a:avLst/>
          </a:prstGeom>
          <a:noFill/>
          <a:ln>
            <a:noFill/>
          </a:ln>
        </p:spPr>
      </p:pic>
    </p:spTree>
    <p:extLst>
      <p:ext uri="{BB962C8B-B14F-4D97-AF65-F5344CB8AC3E}">
        <p14:creationId xmlns:p14="http://schemas.microsoft.com/office/powerpoint/2010/main" val="2868982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98C593A-C365-4F00-AEA0-D43895D34097}"/>
              </a:ext>
            </a:extLst>
          </p:cNvPr>
          <p:cNvSpPr txBox="1"/>
          <p:nvPr/>
        </p:nvSpPr>
        <p:spPr>
          <a:xfrm>
            <a:off x="892972" y="1167440"/>
            <a:ext cx="5096426" cy="646331"/>
          </a:xfrm>
          <a:prstGeom prst="rect">
            <a:avLst/>
          </a:prstGeom>
          <a:noFill/>
        </p:spPr>
        <p:txBody>
          <a:bodyPr wrap="square" rtlCol="0">
            <a:spAutoFit/>
          </a:bodyPr>
          <a:lstStyle/>
          <a:p>
            <a:pPr algn="ctr"/>
            <a:r>
              <a:rPr lang="es-MX" b="1" dirty="0">
                <a:latin typeface="Arial" panose="020B0604020202020204" pitchFamily="34" charset="0"/>
                <a:ea typeface="Calibri" panose="020F0502020204030204" pitchFamily="34" charset="0"/>
              </a:rPr>
              <a:t>Q.F.B. Ana María Aguilar </a:t>
            </a:r>
            <a:r>
              <a:rPr lang="es-MX" b="1" dirty="0" err="1">
                <a:latin typeface="Arial" panose="020B0604020202020204" pitchFamily="34" charset="0"/>
                <a:ea typeface="Calibri" panose="020F0502020204030204" pitchFamily="34" charset="0"/>
              </a:rPr>
              <a:t>Brondo</a:t>
            </a:r>
            <a:endParaRPr lang="es-MX" b="1" dirty="0">
              <a:latin typeface="Arial" panose="020B0604020202020204" pitchFamily="34" charset="0"/>
              <a:ea typeface="Calibri" panose="020F0502020204030204" pitchFamily="34" charset="0"/>
            </a:endParaRPr>
          </a:p>
          <a:p>
            <a:pPr algn="ctr"/>
            <a:r>
              <a:rPr lang="es-MX" dirty="0">
                <a:latin typeface="Arial" panose="020B0604020202020204" pitchFamily="34" charset="0"/>
                <a:cs typeface="Arial" panose="020B0604020202020204" pitchFamily="34" charset="0"/>
              </a:rPr>
              <a:t>Directora de Diagnóstico y Hematología</a:t>
            </a:r>
          </a:p>
        </p:txBody>
      </p:sp>
      <p:pic>
        <p:nvPicPr>
          <p:cNvPr id="10" name="Imagen 9">
            <a:extLst>
              <a:ext uri="{FF2B5EF4-FFF2-40B4-BE49-F238E27FC236}">
                <a16:creationId xmlns:a16="http://schemas.microsoft.com/office/drawing/2014/main" id="{1E5A42E7-3E1A-48CE-ABD5-3875507B7C0E}"/>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302795" y="52012"/>
            <a:ext cx="1471791" cy="807792"/>
          </a:xfrm>
          <a:prstGeom prst="rect">
            <a:avLst/>
          </a:prstGeom>
          <a:noFill/>
          <a:ln>
            <a:noFill/>
          </a:ln>
        </p:spPr>
      </p:pic>
      <p:sp>
        <p:nvSpPr>
          <p:cNvPr id="8" name="CuadroTexto 7">
            <a:extLst>
              <a:ext uri="{FF2B5EF4-FFF2-40B4-BE49-F238E27FC236}">
                <a16:creationId xmlns:a16="http://schemas.microsoft.com/office/drawing/2014/main" id="{32BB662D-5F20-43A3-AC58-E15B25CD7FD0}"/>
              </a:ext>
            </a:extLst>
          </p:cNvPr>
          <p:cNvSpPr txBox="1"/>
          <p:nvPr/>
        </p:nvSpPr>
        <p:spPr>
          <a:xfrm>
            <a:off x="1" y="-5421658"/>
            <a:ext cx="6870184" cy="2156809"/>
          </a:xfrm>
          <a:prstGeom prst="rect">
            <a:avLst/>
          </a:prstGeom>
          <a:noFill/>
        </p:spPr>
        <p:txBody>
          <a:bodyPr wrap="square">
            <a:spAutoFit/>
          </a:bodyPr>
          <a:lstStyle/>
          <a:p>
            <a:pPr>
              <a:lnSpc>
                <a:spcPct val="107000"/>
              </a:lnSpc>
              <a:spcAft>
                <a:spcPts val="800"/>
              </a:spcAft>
            </a:pPr>
            <a:r>
              <a:rPr lang="es-MX" sz="1200" b="1" kern="100" dirty="0">
                <a:latin typeface="Arial" panose="020B0604020202020204" pitchFamily="34" charset="0"/>
                <a:ea typeface="Calibri" panose="020F0502020204030204" pitchFamily="34" charset="0"/>
                <a:cs typeface="Arial" panose="020B0604020202020204" pitchFamily="34" charset="0"/>
              </a:rPr>
              <a:t>Formación Académica: </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Licenciado Químico Farmacobiólogo, Facultad de Ciencias Químicas de la Universidad Autónoma de Coahuila de Zaragoza.  </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Maestría en Ciencias de la Educación Media y Universitaria, Instituto Universitario España de Coahuila.</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Maestría en Salud Publica, Instituto de Competencias Digitales UNICLA-ICD</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Doctorado en Ciencias de la Educación Media y Universitaria, Instituto Universitario España de Coahuila (en proceso)</a:t>
            </a:r>
          </a:p>
          <a:p>
            <a:pPr marL="342908" indent="-342908">
              <a:lnSpc>
                <a:spcPct val="107000"/>
              </a:lnSpc>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Diplomado en Hematología, Colegio de Químicos de Saltillo, Coahuila.</a:t>
            </a:r>
          </a:p>
          <a:p>
            <a:pPr marL="342908" indent="-342908">
              <a:lnSpc>
                <a:spcPct val="107000"/>
              </a:lnSpc>
              <a:spcAft>
                <a:spcPts val="800"/>
              </a:spcAft>
              <a:buFont typeface="Symbol" panose="05050102010706020507" pitchFamily="18" charset="2"/>
              <a:buChar char=""/>
            </a:pPr>
            <a:r>
              <a:rPr lang="es-MX" sz="1200" kern="100" dirty="0">
                <a:latin typeface="Arial" panose="020B0604020202020204" pitchFamily="34" charset="0"/>
                <a:ea typeface="Calibri" panose="020F0502020204030204" pitchFamily="34" charset="0"/>
                <a:cs typeface="Arial" panose="020B0604020202020204" pitchFamily="34" charset="0"/>
              </a:rPr>
              <a:t>Miembro Asociado en la Asociación Mexicana de Medicina Transfusional (AMMTAC).</a:t>
            </a:r>
          </a:p>
        </p:txBody>
      </p:sp>
      <p:graphicFrame>
        <p:nvGraphicFramePr>
          <p:cNvPr id="3" name="Tabla 2">
            <a:extLst>
              <a:ext uri="{FF2B5EF4-FFF2-40B4-BE49-F238E27FC236}">
                <a16:creationId xmlns:a16="http://schemas.microsoft.com/office/drawing/2014/main" id="{B71E5590-A939-490C-9083-F9E570A1B8FA}"/>
              </a:ext>
            </a:extLst>
          </p:cNvPr>
          <p:cNvGraphicFramePr>
            <a:graphicFrameLocks noGrp="1"/>
          </p:cNvGraphicFramePr>
          <p:nvPr/>
        </p:nvGraphicFramePr>
        <p:xfrm>
          <a:off x="626110" y="5714555"/>
          <a:ext cx="5605780" cy="2806727"/>
        </p:xfrm>
        <a:graphic>
          <a:graphicData uri="http://schemas.openxmlformats.org/drawingml/2006/table">
            <a:tbl>
              <a:tblPr firstRow="1" firstCol="1" bandRow="1">
                <a:tableStyleId>{5C22544A-7EE6-4342-B048-85BDC9FD1C3A}</a:tableStyleId>
              </a:tblPr>
              <a:tblGrid>
                <a:gridCol w="1401445">
                  <a:extLst>
                    <a:ext uri="{9D8B030D-6E8A-4147-A177-3AD203B41FA5}">
                      <a16:colId xmlns:a16="http://schemas.microsoft.com/office/drawing/2014/main" val="3568392659"/>
                    </a:ext>
                  </a:extLst>
                </a:gridCol>
                <a:gridCol w="1401445">
                  <a:extLst>
                    <a:ext uri="{9D8B030D-6E8A-4147-A177-3AD203B41FA5}">
                      <a16:colId xmlns:a16="http://schemas.microsoft.com/office/drawing/2014/main" val="3511014052"/>
                    </a:ext>
                  </a:extLst>
                </a:gridCol>
                <a:gridCol w="1401445">
                  <a:extLst>
                    <a:ext uri="{9D8B030D-6E8A-4147-A177-3AD203B41FA5}">
                      <a16:colId xmlns:a16="http://schemas.microsoft.com/office/drawing/2014/main" val="2663168136"/>
                    </a:ext>
                  </a:extLst>
                </a:gridCol>
                <a:gridCol w="1401445">
                  <a:extLst>
                    <a:ext uri="{9D8B030D-6E8A-4147-A177-3AD203B41FA5}">
                      <a16:colId xmlns:a16="http://schemas.microsoft.com/office/drawing/2014/main" val="2726169720"/>
                    </a:ext>
                  </a:extLst>
                </a:gridCol>
              </a:tblGrid>
              <a:tr h="452438">
                <a:tc>
                  <a:txBody>
                    <a:bodyPr/>
                    <a:lstStyle/>
                    <a:p>
                      <a:pPr algn="ctr">
                        <a:lnSpc>
                          <a:spcPct val="107000"/>
                        </a:lnSpc>
                        <a:spcAft>
                          <a:spcPts val="800"/>
                        </a:spcAft>
                      </a:pPr>
                      <a:r>
                        <a:rPr lang="es-MX" sz="500" kern="100" dirty="0">
                          <a:effectLst/>
                        </a:rPr>
                        <a:t> </a:t>
                      </a:r>
                      <a:endParaRPr lang="es-MX" sz="1100" kern="100" dirty="0">
                        <a:effectLst/>
                      </a:endParaRPr>
                    </a:p>
                    <a:p>
                      <a:pPr algn="ctr">
                        <a:lnSpc>
                          <a:spcPct val="107000"/>
                        </a:lnSpc>
                        <a:spcAft>
                          <a:spcPts val="800"/>
                        </a:spcAft>
                      </a:pPr>
                      <a:r>
                        <a:rPr lang="es-MX" sz="1100" kern="100" dirty="0">
                          <a:effectLst/>
                        </a:rPr>
                        <a:t>EMPRESA</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500" kern="100">
                          <a:effectLst/>
                        </a:rPr>
                        <a:t> </a:t>
                      </a:r>
                      <a:endParaRPr lang="es-MX" sz="1100" kern="100">
                        <a:effectLst/>
                      </a:endParaRPr>
                    </a:p>
                    <a:p>
                      <a:pPr algn="ctr">
                        <a:lnSpc>
                          <a:spcPct val="107000"/>
                        </a:lnSpc>
                        <a:spcAft>
                          <a:spcPts val="800"/>
                        </a:spcAft>
                      </a:pPr>
                      <a:r>
                        <a:rPr lang="es-MX" sz="1100" kern="100">
                          <a:effectLst/>
                        </a:rPr>
                        <a:t>PUESTO</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FUNCION Y/O ACTIVIDAD</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PERIODO</a:t>
                      </a:r>
                    </a:p>
                    <a:p>
                      <a:pPr algn="ctr">
                        <a:lnSpc>
                          <a:spcPct val="107000"/>
                        </a:lnSpc>
                        <a:spcAft>
                          <a:spcPts val="800"/>
                        </a:spcAft>
                      </a:pPr>
                      <a:r>
                        <a:rPr lang="es-MX" sz="1100" kern="100">
                          <a:effectLst/>
                        </a:rPr>
                        <a:t>(DESDE – HASTA)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009544"/>
                  </a:ext>
                </a:extLst>
              </a:tr>
              <a:tr h="894931">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Servicios de Salud de Coahuila de Zaragoza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Directora y Subdirectora de Diagnostico y Hematología de los SSCZ</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Coordinación, Supervisión y Dirección</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 </a:t>
                      </a:r>
                    </a:p>
                    <a:p>
                      <a:pPr algn="ctr">
                        <a:lnSpc>
                          <a:spcPct val="107000"/>
                        </a:lnSpc>
                        <a:spcAft>
                          <a:spcPts val="800"/>
                        </a:spcAft>
                      </a:pPr>
                      <a:r>
                        <a:rPr lang="es-MX" sz="1100" kern="100">
                          <a:effectLst/>
                        </a:rPr>
                        <a:t>2018 - Actualidad</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847264"/>
                  </a:ext>
                </a:extLst>
              </a:tr>
              <a:tr h="729679">
                <a:tc>
                  <a:txBody>
                    <a:bodyPr/>
                    <a:lstStyle/>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Servicios de Salud de Coahuila de Zaragoza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Directora del Laboratorio Estatal de Salud Pública de Coahuila (LESP)</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Coordinación, Supervisión y Dirección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2012 - 2018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09407"/>
                  </a:ext>
                </a:extLst>
              </a:tr>
              <a:tr h="729679">
                <a:tc>
                  <a:txBody>
                    <a:bodyPr/>
                    <a:lstStyle/>
                    <a:p>
                      <a:pPr algn="ctr">
                        <a:lnSpc>
                          <a:spcPct val="107000"/>
                        </a:lnSpc>
                        <a:spcAft>
                          <a:spcPts val="800"/>
                        </a:spcAft>
                      </a:pPr>
                      <a:r>
                        <a:rPr lang="es-MX" sz="1100" kern="100">
                          <a:effectLst/>
                        </a:rPr>
                        <a:t>Centro Estatal de la Transfusion Sanguínea de Coahuila. (CETS)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600" kern="100" dirty="0">
                          <a:effectLst/>
                        </a:rPr>
                        <a:t> </a:t>
                      </a:r>
                      <a:endParaRPr lang="es-MX" sz="1100" kern="100" dirty="0">
                        <a:effectLst/>
                      </a:endParaRPr>
                    </a:p>
                    <a:p>
                      <a:pPr algn="ctr">
                        <a:lnSpc>
                          <a:spcPct val="107000"/>
                        </a:lnSpc>
                        <a:spcAft>
                          <a:spcPts val="800"/>
                        </a:spcAft>
                      </a:pPr>
                      <a:r>
                        <a:rPr lang="es-MX" sz="1100" kern="100" dirty="0">
                          <a:effectLst/>
                        </a:rPr>
                        <a:t>Jefe de Laboratorio del Banco de Sangre (CETS</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Supervisión y Coordinación</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dirty="0">
                          <a:effectLst/>
                        </a:rPr>
                        <a:t> </a:t>
                      </a:r>
                    </a:p>
                    <a:p>
                      <a:pPr>
                        <a:lnSpc>
                          <a:spcPct val="107000"/>
                        </a:lnSpc>
                        <a:spcAft>
                          <a:spcPts val="800"/>
                        </a:spcAft>
                      </a:pPr>
                      <a:r>
                        <a:rPr lang="es-MX" sz="500" kern="100" dirty="0">
                          <a:effectLst/>
                        </a:rPr>
                        <a:t> </a:t>
                      </a:r>
                      <a:endParaRPr lang="es-MX" sz="1100" kern="100" dirty="0">
                        <a:effectLst/>
                      </a:endParaRPr>
                    </a:p>
                    <a:p>
                      <a:pPr algn="ctr">
                        <a:lnSpc>
                          <a:spcPct val="107000"/>
                        </a:lnSpc>
                        <a:spcAft>
                          <a:spcPts val="800"/>
                        </a:spcAft>
                      </a:pPr>
                      <a:r>
                        <a:rPr lang="es-MX" sz="1100" kern="100" dirty="0">
                          <a:effectLst/>
                        </a:rPr>
                        <a:t>1990 - 2009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620682"/>
                  </a:ext>
                </a:extLst>
              </a:tr>
            </a:tbl>
          </a:graphicData>
        </a:graphic>
      </p:graphicFrame>
      <p:sp>
        <p:nvSpPr>
          <p:cNvPr id="6" name="Rectangle 1">
            <a:extLst>
              <a:ext uri="{FF2B5EF4-FFF2-40B4-BE49-F238E27FC236}">
                <a16:creationId xmlns:a16="http://schemas.microsoft.com/office/drawing/2014/main" id="{B9B66FBE-57F2-4C18-B346-A37B60E3B475}"/>
              </a:ext>
            </a:extLst>
          </p:cNvPr>
          <p:cNvSpPr>
            <a:spLocks noChangeArrowheads="1"/>
          </p:cNvSpPr>
          <p:nvPr/>
        </p:nvSpPr>
        <p:spPr bwMode="auto">
          <a:xfrm>
            <a:off x="83416" y="4996985"/>
            <a:ext cx="21139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21" eaLnBrk="0" fontAlgn="base" hangingPunct="0">
              <a:spcBef>
                <a:spcPct val="0"/>
              </a:spcBef>
              <a:spcAft>
                <a:spcPct val="0"/>
              </a:spcAft>
            </a:pPr>
            <a:r>
              <a:rPr lang="es-MX" altLang="es-MX" sz="1100" b="1" dirty="0">
                <a:latin typeface="Arial" panose="020B0604020202020204" pitchFamily="34" charset="0"/>
                <a:ea typeface="Calibri" panose="020F0502020204030204" pitchFamily="34" charset="0"/>
                <a:cs typeface="Arial" panose="020B0604020202020204" pitchFamily="34" charset="0"/>
              </a:rPr>
              <a:t>Experiencia Laboral:</a:t>
            </a:r>
            <a:endParaRPr lang="es-MX" altLang="es-MX" b="1" dirty="0">
              <a:latin typeface="Arial" panose="020B0604020202020204" pitchFamily="34" charset="0"/>
            </a:endParaRPr>
          </a:p>
        </p:txBody>
      </p:sp>
      <p:pic>
        <p:nvPicPr>
          <p:cNvPr id="9" name="Imagen 8">
            <a:extLst>
              <a:ext uri="{FF2B5EF4-FFF2-40B4-BE49-F238E27FC236}">
                <a16:creationId xmlns:a16="http://schemas.microsoft.com/office/drawing/2014/main" id="{E512C513-B93A-4716-9B61-1693B716A47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11" name="CuadroTexto 10">
            <a:extLst>
              <a:ext uri="{FF2B5EF4-FFF2-40B4-BE49-F238E27FC236}">
                <a16:creationId xmlns:a16="http://schemas.microsoft.com/office/drawing/2014/main" id="{326C02E4-9355-4987-B745-12577103E1B3}"/>
              </a:ext>
            </a:extLst>
          </p:cNvPr>
          <p:cNvSpPr txBox="1"/>
          <p:nvPr/>
        </p:nvSpPr>
        <p:spPr>
          <a:xfrm>
            <a:off x="1" y="2269730"/>
            <a:ext cx="6870184" cy="2156809"/>
          </a:xfrm>
          <a:prstGeom prst="rect">
            <a:avLst/>
          </a:prstGeom>
          <a:noFill/>
        </p:spPr>
        <p:txBody>
          <a:bodyPr wrap="square">
            <a:spAutoFit/>
          </a:bodyPr>
          <a:lstStyle/>
          <a:p>
            <a:pPr>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Formación Académica: </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Licenciado Químico Farmacobiólogo, Facultad de Ciencias Químicas de la Universidad Autónoma de Coahuila de Zaragoza.  </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Maestría en Ciencias de la Educación Media y Universitaria, Instituto Universitario España de Coahuila.</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Maestría en Salud Publica, Instituto de Competencias Digitales UNICLA-ICD</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Doctorado en Ciencias de la Educación Media y Universitaria, Instituto Universitario España de Coahuila (en proceso)</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Diplomado en Hematología, Colegio de Químicos de Saltillo, Coahuila.</a:t>
            </a:r>
          </a:p>
          <a:p>
            <a:pPr marL="342900" lvl="0" indent="-342900">
              <a:lnSpc>
                <a:spcPct val="107000"/>
              </a:lnSpc>
              <a:spcAft>
                <a:spcPts val="800"/>
              </a:spcAft>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Miembro Asociado en la Asociación Mexicana de Medicina Transfusional (AMMTAC).</a:t>
            </a:r>
          </a:p>
        </p:txBody>
      </p:sp>
    </p:spTree>
    <p:extLst>
      <p:ext uri="{BB962C8B-B14F-4D97-AF65-F5344CB8AC3E}">
        <p14:creationId xmlns:p14="http://schemas.microsoft.com/office/powerpoint/2010/main" val="1212665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6575322-1E43-40A5-8E9A-44BD35B1F065}"/>
              </a:ext>
            </a:extLst>
          </p:cNvPr>
          <p:cNvSpPr txBox="1"/>
          <p:nvPr/>
        </p:nvSpPr>
        <p:spPr>
          <a:xfrm>
            <a:off x="1230210" y="1363865"/>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Ma. Eugenia Sánchez Nieto</a:t>
            </a:r>
          </a:p>
          <a:p>
            <a:pPr algn="ctr"/>
            <a:r>
              <a:rPr lang="es-MX" dirty="0">
                <a:latin typeface="Arial" panose="020B0604020202020204" pitchFamily="34" charset="0"/>
                <a:cs typeface="Arial" panose="020B0604020202020204" pitchFamily="34" charset="0"/>
              </a:rPr>
              <a:t>Directora de Regulación y Fomento Sanitario</a:t>
            </a:r>
          </a:p>
        </p:txBody>
      </p:sp>
      <p:sp>
        <p:nvSpPr>
          <p:cNvPr id="6" name="CuadroTexto 5">
            <a:extLst>
              <a:ext uri="{FF2B5EF4-FFF2-40B4-BE49-F238E27FC236}">
                <a16:creationId xmlns:a16="http://schemas.microsoft.com/office/drawing/2014/main" id="{C93A0551-BA7B-4C81-BFDD-F0659154353F}"/>
              </a:ext>
            </a:extLst>
          </p:cNvPr>
          <p:cNvSpPr txBox="1"/>
          <p:nvPr/>
        </p:nvSpPr>
        <p:spPr>
          <a:xfrm>
            <a:off x="76682" y="2882353"/>
            <a:ext cx="6870185" cy="4670446"/>
          </a:xfrm>
          <a:prstGeom prst="rect">
            <a:avLst/>
          </a:prstGeom>
          <a:noFill/>
        </p:spPr>
        <p:txBody>
          <a:bodyPr wrap="square">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Cirujano dentista, egresada de la UANL,  Universidad  Autónoma de Nuevo León   (1988-1994).</a:t>
            </a:r>
            <a:endParaRPr lang="es-MX" sz="1200" dirty="0">
              <a:latin typeface="Arial" panose="020B060402020202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Odontopediatría  egresada de la UNAM, Universidad </a:t>
            </a:r>
            <a:r>
              <a:rPr lang="es-MX" sz="1200" dirty="0">
                <a:latin typeface="Arial" panose="020B0604020202020204" pitchFamily="34" charset="0"/>
                <a:cs typeface="Arial" panose="020B0604020202020204" pitchFamily="34" charset="0"/>
              </a:rPr>
              <a:t>N</a:t>
            </a:r>
            <a:r>
              <a:rPr lang="es-ES" sz="1200" dirty="0" err="1">
                <a:latin typeface="Arial" panose="020B0604020202020204" pitchFamily="34" charset="0"/>
                <a:cs typeface="Arial" panose="020B0604020202020204" pitchFamily="34" charset="0"/>
              </a:rPr>
              <a:t>acional</a:t>
            </a:r>
            <a:r>
              <a:rPr lang="es-ES" sz="1200" dirty="0">
                <a:latin typeface="Arial" panose="020B0604020202020204" pitchFamily="34" charset="0"/>
                <a:cs typeface="Arial" panose="020B0604020202020204" pitchFamily="34" charset="0"/>
              </a:rPr>
              <a:t> Autónoma de  México y prácticas  en el” modulo de atención e investigación gerontológica Arturo Mundet”    (2014- 2015)</a:t>
            </a:r>
          </a:p>
          <a:p>
            <a:pPr>
              <a:lnSpc>
                <a:spcPct val="115000"/>
              </a:lnSpc>
              <a:spcAft>
                <a:spcPts val="10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Cirujano dentista de consulta Clínica del  Magisterio de  la </a:t>
            </a:r>
            <a:r>
              <a:rPr lang="es-ES" sz="1200" dirty="0" err="1">
                <a:latin typeface="Arial" panose="020B0604020202020204" pitchFamily="34" charset="0"/>
                <a:ea typeface="Calibri" panose="020F0502020204030204" pitchFamily="34" charset="0"/>
                <a:cs typeface="Arial" panose="020B0604020202020204" pitchFamily="34" charset="0"/>
              </a:rPr>
              <a:t>secc</a:t>
            </a:r>
            <a:r>
              <a:rPr lang="es-ES" sz="1200" dirty="0">
                <a:latin typeface="Arial" panose="020B0604020202020204" pitchFamily="34" charset="0"/>
                <a:ea typeface="Calibri" panose="020F0502020204030204" pitchFamily="34" charset="0"/>
                <a:cs typeface="Arial" panose="020B0604020202020204" pitchFamily="34" charset="0"/>
              </a:rPr>
              <a:t> 38. Saltillo </a:t>
            </a:r>
            <a:r>
              <a:rPr lang="es-ES" sz="1200" dirty="0" err="1">
                <a:latin typeface="Arial" panose="020B0604020202020204" pitchFamily="34" charset="0"/>
                <a:ea typeface="Calibri" panose="020F0502020204030204" pitchFamily="34" charset="0"/>
                <a:cs typeface="Arial" panose="020B0604020202020204" pitchFamily="34" charset="0"/>
              </a:rPr>
              <a:t>Coah</a:t>
            </a:r>
            <a:r>
              <a:rPr lang="es-ES" sz="1200" dirty="0">
                <a:latin typeface="Arial" panose="020B0604020202020204" pitchFamily="34" charset="0"/>
                <a:ea typeface="Calibri" panose="020F0502020204030204" pitchFamily="34" charset="0"/>
                <a:cs typeface="Arial" panose="020B0604020202020204" pitchFamily="34" charset="0"/>
              </a:rPr>
              <a:t>. (1994- 2001)</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Jefe de autorizaciones sanitarias. Subdirección de Regulación y Fomento Sanitario (oficina central (2001 a 2009) </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Verificador Sanitario de la Coordinación de Regulación y Fomento Sanitario. (jurisdicción sanitaria no. 8 2010 a  2011)</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Coordinador de Regulación y Fomento sanitario. jurisdicción sanitaria no.8  ( 2011 a 2012).</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J</a:t>
            </a:r>
            <a:r>
              <a:rPr lang="es-ES" sz="1200" dirty="0" err="1">
                <a:latin typeface="Arial" panose="020B0604020202020204" pitchFamily="34" charset="0"/>
                <a:ea typeface="Calibri" panose="020F0502020204030204" pitchFamily="34" charset="0"/>
                <a:cs typeface="Arial" panose="020B0604020202020204" pitchFamily="34" charset="0"/>
              </a:rPr>
              <a:t>efa</a:t>
            </a:r>
            <a:r>
              <a:rPr lang="es-ES" sz="1200" dirty="0">
                <a:latin typeface="Arial" panose="020B0604020202020204" pitchFamily="34" charset="0"/>
                <a:ea typeface="Calibri" panose="020F0502020204030204" pitchFamily="34" charset="0"/>
                <a:cs typeface="Arial" panose="020B0604020202020204" pitchFamily="34" charset="0"/>
              </a:rPr>
              <a:t> de la jurisdicción sanitaria no. 8 Saltillo ( 2012-2013)</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a:t>
            </a:r>
            <a:r>
              <a:rPr lang="es-ES" sz="1200" dirty="0" err="1">
                <a:latin typeface="Arial" panose="020B0604020202020204" pitchFamily="34" charset="0"/>
                <a:ea typeface="Calibri" panose="020F0502020204030204" pitchFamily="34" charset="0"/>
                <a:cs typeface="Arial" panose="020B0604020202020204" pitchFamily="34" charset="0"/>
              </a:rPr>
              <a:t>oordinadora</a:t>
            </a:r>
            <a:r>
              <a:rPr lang="es-ES" sz="1200" dirty="0">
                <a:latin typeface="Arial" panose="020B0604020202020204" pitchFamily="34" charset="0"/>
                <a:ea typeface="Calibri" panose="020F0502020204030204" pitchFamily="34" charset="0"/>
                <a:cs typeface="Arial" panose="020B0604020202020204" pitchFamily="34" charset="0"/>
              </a:rPr>
              <a:t> de atención médica. jurisdicción 8 Saltillo (2014  a la  fecha)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4" indent="-171454">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Consulta privada en odontología integral y odontopediatría. (2024 a la fecha)</a:t>
            </a:r>
            <a:endParaRPr lang="es-MX" sz="1200" dirty="0">
              <a:latin typeface="Arial" panose="020B0604020202020204" pitchFamily="34" charset="0"/>
              <a:ea typeface="Calibri" panose="020F0502020204030204" pitchFamily="34" charset="0"/>
              <a:cs typeface="Arial" panose="020B0604020202020204" pitchFamily="34" charset="0"/>
            </a:endParaRPr>
          </a:p>
          <a:p>
            <a:pPr marL="1123976" algn="just">
              <a:lnSpc>
                <a:spcPct val="115000"/>
              </a:lnSpc>
              <a:spcAft>
                <a:spcPts val="1000"/>
              </a:spcAft>
            </a:pPr>
            <a:r>
              <a:rPr lang="es-ES" sz="1200" dirty="0">
                <a:latin typeface="Arial" panose="020B0604020202020204" pitchFamily="34" charset="0"/>
                <a:ea typeface="Calibri" panose="020F0502020204030204" pitchFamily="34" charset="0"/>
                <a:cs typeface="Arial" panose="020B0604020202020204" pitchFamily="34" charset="0"/>
              </a:rPr>
              <a:t> </a:t>
            </a:r>
            <a:endParaRPr lang="es-MX" sz="1200" dirty="0">
              <a:latin typeface="Arial" panose="020B060402020202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1A7B2B20-D218-4178-A19D-D199A563A90A}"/>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0575A04B-DA6A-443B-87FE-8424CFBB1BA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874191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1242393" y="1404274"/>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C.P. Javier Gutiérrez Carrillo</a:t>
            </a:r>
          </a:p>
          <a:p>
            <a:pPr algn="ctr"/>
            <a:r>
              <a:rPr lang="es-MX" dirty="0">
                <a:latin typeface="Arial" panose="020B0604020202020204" pitchFamily="34" charset="0"/>
                <a:cs typeface="Arial" panose="020B0604020202020204" pitchFamily="34" charset="0"/>
              </a:rPr>
              <a:t>Subdirector de Finanzas y Presupuestos</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B78EE1D-A121-4F17-9899-2EDEA85AAF3E}"/>
              </a:ext>
            </a:extLst>
          </p:cNvPr>
          <p:cNvSpPr txBox="1"/>
          <p:nvPr/>
        </p:nvSpPr>
        <p:spPr>
          <a:xfrm>
            <a:off x="4" y="2643153"/>
            <a:ext cx="6870185" cy="8771632"/>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Formación Académica</a:t>
            </a:r>
          </a:p>
          <a:p>
            <a:endParaRPr lang="es-ES" sz="1200" spc="50" dirty="0">
              <a:latin typeface="Tahoma" panose="020B0604030504040204" pitchFamily="34" charset="0"/>
              <a:ea typeface="Times New Roman" panose="02020603050405020304" pitchFamily="18"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2001-2004 Centro de Estudios Tecnológico Industrial y de Servicios #88.</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2004-2009 Lic. Contaduría Pública y auditoría en la División de Estudios Superiores del Instituto 18 de Marzo.</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Participación en la elaboración del simposio (semana de conferencias) 2005,2006,2007,2008 de la división de Estados Superiores del Instituto 18 de Marzo.</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Cursos de Contabilidad Gubernamental, Finanzas, Impuestos.</a:t>
            </a: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Manejo de sistemas contables: Microsip, </a:t>
            </a:r>
            <a:r>
              <a:rPr lang="es-ES" sz="1200" spc="50" dirty="0" err="1">
                <a:latin typeface="Tahoma" panose="020B0604030504040204" pitchFamily="34" charset="0"/>
                <a:cs typeface="Times New Roman" panose="02020603050405020304" pitchFamily="18" charset="0"/>
              </a:rPr>
              <a:t>Adminpaq</a:t>
            </a:r>
            <a:r>
              <a:rPr lang="es-ES" sz="1200" spc="50" dirty="0">
                <a:latin typeface="Tahoma" panose="020B0604030504040204" pitchFamily="34" charset="0"/>
                <a:cs typeface="Times New Roman" panose="02020603050405020304" pitchFamily="18" charset="0"/>
              </a:rPr>
              <a:t>, </a:t>
            </a:r>
            <a:r>
              <a:rPr lang="es-ES" sz="1200" spc="50" dirty="0" err="1">
                <a:latin typeface="Tahoma" panose="020B0604030504040204" pitchFamily="34" charset="0"/>
                <a:cs typeface="Times New Roman" panose="02020603050405020304" pitchFamily="18" charset="0"/>
              </a:rPr>
              <a:t>Contpaq</a:t>
            </a:r>
            <a:r>
              <a:rPr lang="es-ES" sz="1200" spc="50" dirty="0">
                <a:latin typeface="Tahoma" panose="020B0604030504040204" pitchFamily="34" charset="0"/>
                <a:cs typeface="Times New Roman" panose="02020603050405020304" pitchFamily="18" charset="0"/>
              </a:rPr>
              <a:t>, </a:t>
            </a:r>
            <a:r>
              <a:rPr lang="es-ES" sz="1200" spc="50" dirty="0" err="1">
                <a:latin typeface="Tahoma" panose="020B0604030504040204" pitchFamily="34" charset="0"/>
                <a:cs typeface="Times New Roman" panose="02020603050405020304" pitchFamily="18" charset="0"/>
              </a:rPr>
              <a:t>NetSuite</a:t>
            </a:r>
            <a:r>
              <a:rPr lang="es-ES" sz="1200" spc="50" dirty="0">
                <a:latin typeface="Tahoma" panose="020B0604030504040204" pitchFamily="34" charset="0"/>
                <a:cs typeface="Times New Roman" panose="02020603050405020304" pitchFamily="18" charset="0"/>
              </a:rPr>
              <a:t>.</a:t>
            </a: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b="1" dirty="0">
                <a:latin typeface="Arial" panose="020B0604020202020204" pitchFamily="34" charset="0"/>
                <a:cs typeface="Arial" panose="020B0604020202020204" pitchFamily="34" charset="0"/>
              </a:rPr>
              <a:t>Experiencia Laboral</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Junio 2016 a la fecha</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Servicios de Salud de Coahuila de Zaragoza</a:t>
            </a:r>
          </a:p>
          <a:p>
            <a:r>
              <a:rPr lang="es-ES" sz="1200" spc="50" dirty="0">
                <a:latin typeface="Tahoma" panose="020B0604030504040204" pitchFamily="34" charset="0"/>
                <a:cs typeface="Times New Roman" panose="02020603050405020304" pitchFamily="18" charset="0"/>
              </a:rPr>
              <a:t>Registro de pólizas de egresos, diario.</a:t>
            </a:r>
          </a:p>
          <a:p>
            <a:r>
              <a:rPr lang="es-ES" sz="1200" spc="50" dirty="0">
                <a:latin typeface="Tahoma" panose="020B0604030504040204" pitchFamily="34" charset="0"/>
                <a:cs typeface="Times New Roman" panose="02020603050405020304" pitchFamily="18" charset="0"/>
              </a:rPr>
              <a:t>Cálculo de impuestos y presentación de líneas de captura (SAT).</a:t>
            </a:r>
          </a:p>
          <a:p>
            <a:r>
              <a:rPr lang="es-ES" sz="1200" spc="50" dirty="0">
                <a:latin typeface="Tahoma" panose="020B0604030504040204" pitchFamily="34" charset="0"/>
                <a:cs typeface="Times New Roman" panose="02020603050405020304" pitchFamily="18" charset="0"/>
              </a:rPr>
              <a:t>Elaboración y presentación de avances de gestión de información financiera.</a:t>
            </a:r>
          </a:p>
          <a:p>
            <a:r>
              <a:rPr lang="es-ES" sz="1200" spc="50" dirty="0">
                <a:latin typeface="Tahoma" panose="020B0604030504040204" pitchFamily="34" charset="0"/>
                <a:cs typeface="Times New Roman" panose="02020603050405020304" pitchFamily="18" charset="0"/>
              </a:rPr>
              <a:t>Atención de auditorias (SAT, ASE,SEFIRC)</a:t>
            </a:r>
          </a:p>
          <a:p>
            <a:r>
              <a:rPr lang="es-ES" sz="1200" spc="50" dirty="0">
                <a:latin typeface="Tahoma" panose="020B0604030504040204" pitchFamily="34" charset="0"/>
                <a:cs typeface="Times New Roman" panose="02020603050405020304" pitchFamily="18" charset="0"/>
              </a:rPr>
              <a:t>Presentación de declaraciones informativas DIOT.</a:t>
            </a:r>
          </a:p>
          <a:p>
            <a:r>
              <a:rPr lang="es-ES" sz="1200" spc="50" dirty="0">
                <a:latin typeface="Tahoma" panose="020B0604030504040204" pitchFamily="34" charset="0"/>
                <a:cs typeface="Times New Roman" panose="02020603050405020304" pitchFamily="18" charset="0"/>
              </a:rPr>
              <a:t>Depuración de cuentas.</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Enero 2015-Junio 2016</a:t>
            </a: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Despacho Contable(asesoría fiscal)</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Febrero 2014-Enero 2015</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Contabilidad General, Recursos Humanos, Nóminas, Compras, Pagos IMSS(H&amp;C Viviendas S.A de C.V.)</a:t>
            </a: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Agosto 2013-Febrero 20114</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Recursos Humanos, Nóminas, Supervisor Área de Recibo y Recepción de mercancía (Ayala Amaya S.A de C.V.)</a:t>
            </a: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Mayo 2012-Junio 2013</a:t>
            </a: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Contador Público, Área de Crédito y Cobranza, Asesoría(Manufacturas Post </a:t>
            </a:r>
            <a:r>
              <a:rPr lang="es-ES" sz="1200" spc="50" dirty="0" err="1">
                <a:latin typeface="Tahoma" panose="020B0604030504040204" pitchFamily="34" charset="0"/>
                <a:cs typeface="Times New Roman" panose="02020603050405020304" pitchFamily="18" charset="0"/>
              </a:rPr>
              <a:t>Form</a:t>
            </a:r>
            <a:r>
              <a:rPr lang="es-ES" sz="1200" spc="50" dirty="0">
                <a:latin typeface="Tahoma" panose="020B0604030504040204" pitchFamily="34" charset="0"/>
                <a:cs typeface="Times New Roman" panose="02020603050405020304" pitchFamily="18" charset="0"/>
              </a:rPr>
              <a:t>, S.A de C.V)</a:t>
            </a: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pPr marL="171454" indent="-171454">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endParaRPr lang="es-MX" sz="1200" spc="50" dirty="0">
              <a:latin typeface="Tahoma" panose="020B060403050404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4D1D0CAE-427B-4090-8F10-57B216FBD0D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F0738123-B71E-4225-A0A5-22BD0518216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186151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769971" y="1442826"/>
            <a:ext cx="5318058"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Mtro. Gerardo Gustavo Rodríguez Carmona</a:t>
            </a:r>
          </a:p>
          <a:p>
            <a:pPr algn="ctr"/>
            <a:r>
              <a:rPr lang="es-MX" dirty="0">
                <a:latin typeface="Arial" panose="020B0604020202020204" pitchFamily="34" charset="0"/>
                <a:cs typeface="Arial" panose="020B0604020202020204" pitchFamily="34" charset="0"/>
              </a:rPr>
              <a:t>Subdirector de Recursos Materiales y Servicios Generales</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B78EE1D-A121-4F17-9899-2EDEA85AAF3E}"/>
              </a:ext>
            </a:extLst>
          </p:cNvPr>
          <p:cNvSpPr txBox="1"/>
          <p:nvPr/>
        </p:nvSpPr>
        <p:spPr>
          <a:xfrm>
            <a:off x="-59635" y="2267409"/>
            <a:ext cx="6870185" cy="8019696"/>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Formación Académica</a:t>
            </a:r>
          </a:p>
          <a:p>
            <a:pPr algn="just"/>
            <a:endParaRPr lang="es-ES" sz="1200" spc="50" dirty="0">
              <a:latin typeface="Tahoma" panose="020B0604030504040204" pitchFamily="34" charset="0"/>
              <a:ea typeface="Times New Roman" panose="02020603050405020304" pitchFamily="18" charset="0"/>
              <a:cs typeface="Times New Roman" panose="02020603050405020304" pitchFamily="18" charset="0"/>
            </a:endParaRPr>
          </a:p>
          <a:p>
            <a:pPr algn="just"/>
            <a:r>
              <a:rPr lang="es-MX" sz="1200" spc="50" dirty="0">
                <a:latin typeface="Tahoma" panose="020B0604030504040204" pitchFamily="34" charset="0"/>
                <a:cs typeface="Times New Roman" panose="02020603050405020304" pitchFamily="18" charset="0"/>
              </a:rPr>
              <a:t>Especialidad en Derecho a la Información, Fiscalización, y Combate a la corrupción, en el Instituto de Investigaciones Jurídicas “Academia Interamericana de Derechos Humanos”, de la Universidad Autónoma de Coahuila, con Mención Honorifica por mejor promedio. </a:t>
            </a:r>
          </a:p>
          <a:p>
            <a:pPr algn="just"/>
            <a:endParaRPr lang="es-MX" sz="1200" spc="50" dirty="0">
              <a:latin typeface="Tahoma" panose="020B0604030504040204" pitchFamily="34" charset="0"/>
              <a:cs typeface="Times New Roman" panose="02020603050405020304" pitchFamily="18" charset="0"/>
            </a:endParaRP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Maestría en Estudios Avanzados de Derechos Humanos con acentuación en Derecho a la Información, Fiscalización, y Combate a la corrupción, en el Instituto de Investigaciones Jurídicas “Academia Interamericana de Derechos Humanos”, de la Universidad Autónoma de Coahuila / con término en mayo del 2024</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Maestría en Derecho con acentuación en Derecho Fiscal, en la Facultad de Jurisprudencia de la Universidad Autónoma de Coahuila</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Presupuesto Basado en Resultados por la Universidad Autónoma de México </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Contabilidad Gubernamental por la Auditoría Superior del Estado de Coahuila </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Fiscalización de la Gestión Financiera Municipal por el DR. Martín C. Vera del Instituto de Capacitación y Desarrollo en Fiscalización Superior (ICADEFIS)</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Metodología del Marco Lógico: Matriz de Indicadores para Resultados (MIR), por el Lic. Ulises Alcántara Pérez del Instituto de Capacitación y Desarrollo en Fiscalización Superior (ICADEFIS)</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de Auditorías al Fondo de Aportaciones para el Fortalecimiento de los Municipios y de las Demarcaciones Territoriales del Distrito Federal (FORTAMUN-DF), por el C. Abraham Méndez Palacios del Instituto de Capacitación y Desarrollo en Fiscalización Superior (ICADEFIS)</a:t>
            </a:r>
          </a:p>
          <a:p>
            <a:pPr marL="171454" indent="-171454">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de Auditorías al Fondo de Aportaciones para la Infraestructura Social Municipal (FISM), por el Lic. César Pérez Torres del Instituto de Capacitación y Desarrollo en Fiscalización Superior (ICADEFIS)</a:t>
            </a:r>
          </a:p>
          <a:p>
            <a:pPr marL="171454" indent="-171454">
              <a:lnSpc>
                <a:spcPct val="115000"/>
              </a:lnSpc>
              <a:spcAft>
                <a:spcPts val="1000"/>
              </a:spcAft>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Gestión para Resultados, por el C. Víctor Manuel Fajardo Correa del Instituto de Capacitación y Desarrollo en Fiscalización Superior (ICADEFIS)</a:t>
            </a:r>
          </a:p>
          <a:p>
            <a:endParaRPr lang="es-ES" sz="1200" spc="50" dirty="0">
              <a:latin typeface="Tahoma" panose="020B0604030504040204" pitchFamily="34" charset="0"/>
              <a:cs typeface="Times New Roman" panose="02020603050405020304" pitchFamily="18" charset="0"/>
            </a:endParaRPr>
          </a:p>
          <a:p>
            <a:r>
              <a:rPr lang="es-ES" sz="1200" b="1" dirty="0">
                <a:latin typeface="Arial" panose="020B0604020202020204" pitchFamily="34" charset="0"/>
                <a:cs typeface="Arial" panose="020B0604020202020204" pitchFamily="34" charset="0"/>
              </a:rPr>
              <a:t>Experiencia Laboral</a:t>
            </a:r>
          </a:p>
          <a:p>
            <a:endParaRPr lang="es-ES" sz="1200" b="1" dirty="0">
              <a:latin typeface="Arial" panose="020B0604020202020204" pitchFamily="34" charset="0"/>
              <a:cs typeface="Arial" panose="020B0604020202020204" pitchFamily="34" charset="0"/>
            </a:endParaRPr>
          </a:p>
          <a:p>
            <a:pPr marL="171454" indent="-171454" algn="just">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Director Jurídico - Consejo Estatal de Ciencia y Tecnología / 2 de septiembre del 2019 al 31 de enero del 2021</a:t>
            </a:r>
          </a:p>
          <a:p>
            <a:pPr marL="171454" indent="-171454" algn="just">
              <a:lnSpc>
                <a:spcPct val="115000"/>
              </a:lnSpc>
              <a:spcAft>
                <a:spcPts val="1000"/>
              </a:spcAft>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Director de Responsabilidades y Procedimientos Contenciosos y Responsable de la Unidad de Transparencia – Auditoría Superior del Estado de Coahuila / 6 de octubre del 2008 al 15 de abril del 2016</a:t>
            </a:r>
          </a:p>
        </p:txBody>
      </p:sp>
      <p:pic>
        <p:nvPicPr>
          <p:cNvPr id="10" name="Imagen 9">
            <a:extLst>
              <a:ext uri="{FF2B5EF4-FFF2-40B4-BE49-F238E27FC236}">
                <a16:creationId xmlns:a16="http://schemas.microsoft.com/office/drawing/2014/main" id="{4D1D0CAE-427B-4090-8F10-57B216FBD0D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11" y="215321"/>
            <a:ext cx="1471791" cy="807792"/>
          </a:xfrm>
          <a:prstGeom prst="rect">
            <a:avLst/>
          </a:prstGeom>
          <a:noFill/>
          <a:ln>
            <a:noFill/>
          </a:ln>
        </p:spPr>
      </p:pic>
      <p:pic>
        <p:nvPicPr>
          <p:cNvPr id="8" name="Imagen 7">
            <a:extLst>
              <a:ext uri="{FF2B5EF4-FFF2-40B4-BE49-F238E27FC236}">
                <a16:creationId xmlns:a16="http://schemas.microsoft.com/office/drawing/2014/main" id="{28855637-7E32-4E26-ABCD-8A9888892A5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110461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428932" y="1374394"/>
            <a:ext cx="5751094"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Jorge Ríos Coss</a:t>
            </a:r>
          </a:p>
          <a:p>
            <a:pPr algn="ctr"/>
            <a:r>
              <a:rPr lang="es-MX" sz="1801" dirty="0">
                <a:latin typeface="Arial" panose="020B0604020202020204" pitchFamily="34" charset="0"/>
                <a:cs typeface="Arial" panose="020B0604020202020204" pitchFamily="34" charset="0"/>
              </a:rPr>
              <a:t>Director de Asuntos Jurídicos</a:t>
            </a:r>
          </a:p>
          <a:p>
            <a:pPr algn="ct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print">
            <a:extLst>
              <a:ext uri="{28A0092B-C50C-407E-A947-70E740481C1C}">
                <a14:useLocalDpi xmlns:a14="http://schemas.microsoft.com/office/drawing/2010/main" val="0"/>
              </a:ext>
            </a:extLst>
          </a:blip>
          <a:srcRect l="71232"/>
          <a:stretch/>
        </p:blipFill>
        <p:spPr bwMode="auto">
          <a:xfrm>
            <a:off x="4912498" y="425644"/>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30658" y="2138083"/>
            <a:ext cx="6547641" cy="8649804"/>
          </a:xfrm>
          <a:prstGeom prst="rect">
            <a:avLst/>
          </a:prstGeom>
          <a:noFill/>
        </p:spPr>
        <p:txBody>
          <a:bodyPr wrap="square">
            <a:spAutoFit/>
          </a:bodyPr>
          <a:lstStyle/>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Formación Académica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Licenciado en Derecho.</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Maestro en Ciencia Jurídico Penal y Procuración de Justicia.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Curso Básico de Formación y Preparación de Secretario del Poder Judicial de la Federación. Estudios de Especialidad</a:t>
            </a: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Director General de Asuntos Jurídicos de la Secretaría de Salud y de los Servicios de Salud de Coahuila de Zaragoza (Enero 2025 a la fecha).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Titular de Despacho Jurídico (2012 a la fecha).</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Director de la Unidad de Control y Registro de los Servicios de Seguridad Privada en el Estado (2009-2012).</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Subdirector de Averiguaciones Previas de la Procuraduría General de Justicia del Estado de Coahuila (2008-2009).</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Agente del Ministerio Público Adscrito al Despacho del C. Procurador General de Justicia del Estado de Coahuila y Agente del Ministerio Público para la Investigación de la Mina Pasta de Conchos (2006-2008).</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Abogado Litigante (2004-2006).</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Coordinador de Agentes del Ministerio Público en la Delegación Sureste de la Procuraduría General de Justicia del Estado (2000-2004).</a:t>
            </a:r>
            <a:endParaRPr lang="es-MX" sz="16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6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Experiencia Docente del 2004 al 2019 como titular de diversas materias como Delincuencia Organizada, Derecho Penal, Derechos Humanos, Derecho Civil III, Sistemas Jurídicos y de Justicia Oral a nivel Licenciatura y Maestría.</a:t>
            </a:r>
            <a:endParaRPr lang="es-MX" sz="16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15FB67CA-246C-448B-91BF-BF9E14647858}"/>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428932" y="605573"/>
            <a:ext cx="1962150" cy="627863"/>
          </a:xfrm>
          <a:prstGeom prst="rect">
            <a:avLst/>
          </a:prstGeom>
          <a:noFill/>
          <a:ln>
            <a:noFill/>
          </a:ln>
        </p:spPr>
      </p:pic>
    </p:spTree>
    <p:extLst>
      <p:ext uri="{BB962C8B-B14F-4D97-AF65-F5344CB8AC3E}">
        <p14:creationId xmlns:p14="http://schemas.microsoft.com/office/powerpoint/2010/main" val="12545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2914557"/>
            <a:ext cx="4397582"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Beatriz </a:t>
            </a:r>
            <a:r>
              <a:rPr lang="es-ES_tradnl" sz="1801" b="1" dirty="0" err="1">
                <a:latin typeface="Arial" panose="020B0604020202020204" pitchFamily="34" charset="0"/>
                <a:cs typeface="Arial" panose="020B0604020202020204" pitchFamily="34" charset="0"/>
              </a:rPr>
              <a:t>Varinia</a:t>
            </a:r>
            <a:r>
              <a:rPr lang="es-ES_tradnl" sz="1801" b="1" dirty="0">
                <a:latin typeface="Arial" panose="020B0604020202020204" pitchFamily="34" charset="0"/>
                <a:cs typeface="Arial" panose="020B0604020202020204" pitchFamily="34" charset="0"/>
              </a:rPr>
              <a:t> Fuentes Guevara</a:t>
            </a:r>
          </a:p>
          <a:p>
            <a:pPr algn="ctr"/>
            <a:r>
              <a:rPr lang="es-MX" sz="1801" dirty="0">
                <a:latin typeface="Arial" panose="020B0604020202020204" pitchFamily="34" charset="0"/>
                <a:cs typeface="Arial" panose="020B0604020202020204" pitchFamily="34" charset="0"/>
              </a:rPr>
              <a:t>Apoyo Administrativo Dirección General de Asuntos Jurídicos</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graphicFrame>
        <p:nvGraphicFramePr>
          <p:cNvPr id="3" name="Tabla 2">
            <a:extLst>
              <a:ext uri="{FF2B5EF4-FFF2-40B4-BE49-F238E27FC236}">
                <a16:creationId xmlns:a16="http://schemas.microsoft.com/office/drawing/2014/main" id="{316741BF-9E6F-8AAF-7185-EA3106DE267B}"/>
              </a:ext>
            </a:extLst>
          </p:cNvPr>
          <p:cNvGraphicFramePr>
            <a:graphicFrameLocks noGrp="1"/>
          </p:cNvGraphicFramePr>
          <p:nvPr>
            <p:extLst>
              <p:ext uri="{D42A27DB-BD31-4B8C-83A1-F6EECF244321}">
                <p14:modId xmlns:p14="http://schemas.microsoft.com/office/powerpoint/2010/main" val="1144048107"/>
              </p:ext>
            </p:extLst>
          </p:nvPr>
        </p:nvGraphicFramePr>
        <p:xfrm>
          <a:off x="124132" y="1912124"/>
          <a:ext cx="6475295" cy="9075470"/>
        </p:xfrm>
        <a:graphic>
          <a:graphicData uri="http://schemas.openxmlformats.org/drawingml/2006/table">
            <a:tbl>
              <a:tblPr>
                <a:tableStyleId>{5C22544A-7EE6-4342-B048-85BDC9FD1C3A}</a:tableStyleId>
              </a:tblPr>
              <a:tblGrid>
                <a:gridCol w="6277192">
                  <a:extLst>
                    <a:ext uri="{9D8B030D-6E8A-4147-A177-3AD203B41FA5}">
                      <a16:colId xmlns:a16="http://schemas.microsoft.com/office/drawing/2014/main" val="2849846527"/>
                    </a:ext>
                  </a:extLst>
                </a:gridCol>
                <a:gridCol w="198103">
                  <a:extLst>
                    <a:ext uri="{9D8B030D-6E8A-4147-A177-3AD203B41FA5}">
                      <a16:colId xmlns:a16="http://schemas.microsoft.com/office/drawing/2014/main" val="23784965"/>
                    </a:ext>
                  </a:extLst>
                </a:gridCol>
              </a:tblGrid>
              <a:tr h="847520">
                <a:tc gridSpan="2">
                  <a:txBody>
                    <a:bodyPr/>
                    <a:lstStyle/>
                    <a:p>
                      <a:pPr algn="just">
                        <a:lnSpc>
                          <a:spcPts val="1100"/>
                        </a:lnSpc>
                        <a:spcBef>
                          <a:spcPts val="1100"/>
                        </a:spcBef>
                      </a:pPr>
                      <a:r>
                        <a:rPr lang="es-MX" sz="1400" cap="all" spc="75" dirty="0">
                          <a:effectLst/>
                          <a:latin typeface="Arial" panose="020B0604020202020204" pitchFamily="34" charset="0"/>
                          <a:cs typeface="Arial" panose="020B0604020202020204" pitchFamily="34" charset="0"/>
                        </a:rPr>
                        <a:t> </a:t>
                      </a:r>
                    </a:p>
                    <a:p>
                      <a:pPr algn="just">
                        <a:lnSpc>
                          <a:spcPts val="1100"/>
                        </a:lnSpc>
                        <a:spcBef>
                          <a:spcPts val="1100"/>
                        </a:spcBef>
                      </a:pPr>
                      <a:r>
                        <a:rPr lang="es-MX" sz="1400" b="1" cap="all" spc="75" dirty="0">
                          <a:effectLst/>
                          <a:latin typeface="Arial" panose="020B0604020202020204" pitchFamily="34" charset="0"/>
                          <a:cs typeface="Arial" panose="020B0604020202020204" pitchFamily="34" charset="0"/>
                        </a:rPr>
                        <a:t>FORMACIÓN ACADÉMICA</a:t>
                      </a:r>
                    </a:p>
                    <a:p>
                      <a:pPr algn="just">
                        <a:lnSpc>
                          <a:spcPts val="1100"/>
                        </a:lnSpc>
                        <a:spcBef>
                          <a:spcPts val="1100"/>
                        </a:spcBef>
                      </a:pPr>
                      <a:endParaRPr lang="es-MX" sz="1400" b="1" cap="all" spc="75"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hMerge="1">
                  <a:txBody>
                    <a:bodyPr/>
                    <a:lstStyle/>
                    <a:p>
                      <a:endParaRPr lang="es-MX"/>
                    </a:p>
                  </a:txBody>
                  <a:tcPr/>
                </a:tc>
                <a:extLst>
                  <a:ext uri="{0D108BD9-81ED-4DB2-BD59-A6C34878D82A}">
                    <a16:rowId xmlns:a16="http://schemas.microsoft.com/office/drawing/2014/main" val="1073370251"/>
                  </a:ext>
                </a:extLst>
              </a:tr>
              <a:tr h="925827">
                <a:tc>
                  <a:txBody>
                    <a:bodyPr/>
                    <a:lstStyle/>
                    <a:p>
                      <a:pPr algn="just">
                        <a:lnSpc>
                          <a:spcPts val="1100"/>
                        </a:lnSpc>
                        <a:spcBef>
                          <a:spcPts val="1100"/>
                        </a:spcBef>
                        <a:tabLst>
                          <a:tab pos="914400" algn="l"/>
                          <a:tab pos="4114800" algn="r"/>
                          <a:tab pos="952500" algn="l"/>
                          <a:tab pos="5101590" algn="r"/>
                        </a:tabLst>
                      </a:pPr>
                      <a:r>
                        <a:rPr lang="es-MX" sz="1400" dirty="0">
                          <a:effectLst/>
                          <a:latin typeface="Arial" panose="020B0604020202020204" pitchFamily="34" charset="0"/>
                          <a:cs typeface="Arial" panose="020B0604020202020204" pitchFamily="34" charset="0"/>
                        </a:rPr>
                        <a:t>[ Enero 2008 –Julio 2013 ] Universidad Autónoma de Coahuila. Facultad de Odontología, Licenciatura en Médico Cirujano Dentista. “Capacidad de establecer diagnóstico, pronostico y plan de tratamiento personalizado en base a las necesidades de salud bucodental. Así como el correcto desarrollo de restauración intraoral.”</a:t>
                      </a:r>
                    </a:p>
                    <a:p>
                      <a:pPr algn="just">
                        <a:lnSpc>
                          <a:spcPts val="1100"/>
                        </a:lnSpc>
                        <a:spcBef>
                          <a:spcPts val="1100"/>
                        </a:spcBef>
                        <a:tabLst>
                          <a:tab pos="914400" algn="l"/>
                          <a:tab pos="4114800" algn="r"/>
                          <a:tab pos="952500" algn="l"/>
                          <a:tab pos="5101590" algn="r"/>
                        </a:tabLst>
                      </a:pP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a:txBody>
                    <a:bodyPr/>
                    <a:lstStyle/>
                    <a:p>
                      <a:pPr>
                        <a:lnSpc>
                          <a:spcPct val="115000"/>
                        </a:lnSpc>
                        <a:spcAft>
                          <a:spcPts val="1000"/>
                        </a:spcAft>
                      </a:pPr>
                      <a:r>
                        <a:rPr lang="es-MX" sz="1200">
                          <a:effectLst/>
                        </a:rPr>
                        <a:t> </a:t>
                      </a:r>
                      <a:endParaRPr lang="es-MX"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95828360"/>
                  </a:ext>
                </a:extLst>
              </a:tr>
              <a:tr h="763906">
                <a:tc gridSpan="2">
                  <a:txBody>
                    <a:bodyPr/>
                    <a:lstStyle/>
                    <a:p>
                      <a:pPr marL="0" marR="0" lvl="0" indent="0" algn="just" defTabSz="685800" rtl="0" eaLnBrk="1" fontAlgn="auto" latinLnBrk="0" hangingPunct="1">
                        <a:lnSpc>
                          <a:spcPts val="1100"/>
                        </a:lnSpc>
                        <a:spcBef>
                          <a:spcPts val="1100"/>
                        </a:spcBef>
                        <a:spcAft>
                          <a:spcPts val="0"/>
                        </a:spcAft>
                        <a:buClrTx/>
                        <a:buSzTx/>
                        <a:buFontTx/>
                        <a:buNone/>
                        <a:tabLst/>
                        <a:defRPr/>
                      </a:pPr>
                      <a:r>
                        <a:rPr lang="es-MX" sz="1400" cap="all" spc="75" dirty="0">
                          <a:effectLst/>
                          <a:latin typeface="Arial" panose="020B0604020202020204" pitchFamily="34" charset="0"/>
                          <a:cs typeface="Arial" panose="020B0604020202020204" pitchFamily="34" charset="0"/>
                        </a:rPr>
                        <a:t> </a:t>
                      </a:r>
                      <a:r>
                        <a:rPr lang="es-MX" sz="1400" kern="1200" dirty="0">
                          <a:solidFill>
                            <a:schemeClr val="dk1"/>
                          </a:solidFill>
                          <a:effectLst/>
                          <a:latin typeface="Arial" panose="020B0604020202020204" pitchFamily="34" charset="0"/>
                          <a:ea typeface="+mn-ea"/>
                          <a:cs typeface="Arial" panose="020B0604020202020204" pitchFamily="34" charset="0"/>
                        </a:rPr>
                        <a:t>[Enero 2017- Diciembre 2017 ] Diplomado en Medicina Interna para Odontólogos.</a:t>
                      </a:r>
                    </a:p>
                    <a:p>
                      <a:pPr algn="just">
                        <a:lnSpc>
                          <a:spcPts val="1100"/>
                        </a:lnSpc>
                        <a:spcBef>
                          <a:spcPts val="1100"/>
                        </a:spcBef>
                      </a:pPr>
                      <a:endParaRPr lang="es-MX" sz="1400" cap="all" spc="75" dirty="0">
                        <a:effectLst/>
                        <a:latin typeface="Arial" panose="020B0604020202020204" pitchFamily="34" charset="0"/>
                        <a:cs typeface="Arial" panose="020B0604020202020204" pitchFamily="34" charset="0"/>
                      </a:endParaRPr>
                    </a:p>
                    <a:p>
                      <a:pPr algn="just">
                        <a:lnSpc>
                          <a:spcPts val="1100"/>
                        </a:lnSpc>
                        <a:spcBef>
                          <a:spcPts val="1100"/>
                        </a:spcBef>
                      </a:pPr>
                      <a:r>
                        <a:rPr lang="es-MX" sz="1400" b="1" cap="all" spc="75" dirty="0">
                          <a:effectLst/>
                          <a:latin typeface="Arial" panose="020B0604020202020204" pitchFamily="34" charset="0"/>
                          <a:cs typeface="Arial" panose="020B0604020202020204" pitchFamily="34" charset="0"/>
                        </a:rPr>
                        <a:t>EXPERIENCIA LABORAL</a:t>
                      </a:r>
                      <a:endParaRPr lang="es-MX" sz="1400" b="1" cap="all" spc="75"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hMerge="1">
                  <a:txBody>
                    <a:bodyPr/>
                    <a:lstStyle/>
                    <a:p>
                      <a:endParaRPr lang="es-MX"/>
                    </a:p>
                  </a:txBody>
                  <a:tcPr/>
                </a:tc>
                <a:extLst>
                  <a:ext uri="{0D108BD9-81ED-4DB2-BD59-A6C34878D82A}">
                    <a16:rowId xmlns:a16="http://schemas.microsoft.com/office/drawing/2014/main" val="3711203398"/>
                  </a:ext>
                </a:extLst>
              </a:tr>
              <a:tr h="5146308">
                <a:tc>
                  <a:txBody>
                    <a:bodyPr/>
                    <a:lstStyle/>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Mayo 2016 –  A la fecha ] Secretaria de Salud del Estado de Coahuila</a:t>
                      </a:r>
                    </a:p>
                    <a:p>
                      <a:pPr marL="457200" algn="just"/>
                      <a:r>
                        <a:rPr lang="es-MX" sz="1400" dirty="0">
                          <a:effectLst/>
                          <a:latin typeface="Arial" panose="020B0604020202020204" pitchFamily="34" charset="0"/>
                          <a:cs typeface="Arial" panose="020B0604020202020204" pitchFamily="34" charset="0"/>
                        </a:rPr>
                        <a:t>Calle Victoria 312 Zona Centro C.P. 25000, Saltillo, Coahuila</a:t>
                      </a:r>
                    </a:p>
                    <a:p>
                      <a:pPr marL="457200" algn="just"/>
                      <a:r>
                        <a:rPr lang="es-MX" sz="1400" dirty="0">
                          <a:effectLst/>
                          <a:latin typeface="Arial" panose="020B0604020202020204" pitchFamily="34" charset="0"/>
                          <a:cs typeface="Arial" panose="020B0604020202020204" pitchFamily="34" charset="0"/>
                        </a:rPr>
                        <a:t>Apoyo Administrativo de la Dirección General de Asuntos Jurídicos</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Julio 2015 –  Abril 2016 ] Clínica de Ortodoncia Especializada Dr. Omar Recio</a:t>
                      </a:r>
                    </a:p>
                    <a:p>
                      <a:pPr marL="457200" algn="just"/>
                      <a:r>
                        <a:rPr lang="es-MX" sz="1400" dirty="0">
                          <a:effectLst/>
                          <a:latin typeface="Arial" panose="020B0604020202020204" pitchFamily="34" charset="0"/>
                          <a:cs typeface="Arial" panose="020B0604020202020204" pitchFamily="34" charset="0"/>
                        </a:rPr>
                        <a:t>Dr. Omar Recio Molina</a:t>
                      </a:r>
                    </a:p>
                    <a:p>
                      <a:pPr marL="457200" algn="just"/>
                      <a:r>
                        <a:rPr lang="es-MX" sz="1400" dirty="0">
                          <a:effectLst/>
                          <a:latin typeface="Arial" panose="020B0604020202020204" pitchFamily="34" charset="0"/>
                          <a:cs typeface="Arial" panose="020B0604020202020204" pitchFamily="34" charset="0"/>
                        </a:rPr>
                        <a:t>Calle González Lobo esquina con San Juan De Sabinas Col. Republica Saltillo, Coahuila</a:t>
                      </a:r>
                    </a:p>
                    <a:p>
                      <a:pPr marL="457200" algn="just"/>
                      <a:r>
                        <a:rPr lang="es-MX" sz="1400" dirty="0">
                          <a:effectLst/>
                          <a:latin typeface="Arial" panose="020B0604020202020204" pitchFamily="34" charset="0"/>
                          <a:cs typeface="Arial" panose="020B0604020202020204" pitchFamily="34" charset="0"/>
                        </a:rPr>
                        <a:t>Asistente Dental enfocado en Ortodoncia</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Agosto 2014 – Julio 2015 ] Clínica Odontología Integral y Estética</a:t>
                      </a:r>
                    </a:p>
                    <a:p>
                      <a:pPr marL="457200" algn="just"/>
                      <a:r>
                        <a:rPr lang="es-MX" sz="1400" dirty="0">
                          <a:effectLst/>
                          <a:latin typeface="Arial" panose="020B0604020202020204" pitchFamily="34" charset="0"/>
                          <a:cs typeface="Arial" panose="020B0604020202020204" pitchFamily="34" charset="0"/>
                        </a:rPr>
                        <a:t>Dra. Sandra Miranda Pérez</a:t>
                      </a:r>
                    </a:p>
                    <a:p>
                      <a:pPr marL="457200" algn="just"/>
                      <a:r>
                        <a:rPr lang="es-MX" sz="1400" dirty="0">
                          <a:effectLst/>
                          <a:latin typeface="Arial" panose="020B0604020202020204" pitchFamily="34" charset="0"/>
                          <a:cs typeface="Arial" panose="020B0604020202020204" pitchFamily="34" charset="0"/>
                        </a:rPr>
                        <a:t>Calle De La Fuente 450 Zona Centro C.P. 25000 </a:t>
                      </a:r>
                    </a:p>
                    <a:p>
                      <a:pPr marL="457200" algn="just"/>
                      <a:r>
                        <a:rPr lang="es-MX" sz="1400" dirty="0">
                          <a:effectLst/>
                          <a:latin typeface="Arial" panose="020B0604020202020204" pitchFamily="34" charset="0"/>
                          <a:cs typeface="Arial" panose="020B0604020202020204" pitchFamily="34" charset="0"/>
                        </a:rPr>
                        <a:t>Odontólogo General</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Agosto 2012 – Octubre 2012 ] </a:t>
                      </a:r>
                      <a:r>
                        <a:rPr lang="es-MX" sz="1400" dirty="0" err="1">
                          <a:effectLst/>
                          <a:latin typeface="Arial" panose="020B0604020202020204" pitchFamily="34" charset="0"/>
                          <a:cs typeface="Arial" panose="020B0604020202020204" pitchFamily="34" charset="0"/>
                        </a:rPr>
                        <a:t>Kids</a:t>
                      </a:r>
                      <a:r>
                        <a:rPr lang="es-MX" sz="1400" dirty="0">
                          <a:effectLst/>
                          <a:latin typeface="Arial" panose="020B0604020202020204" pitchFamily="34" charset="0"/>
                          <a:cs typeface="Arial" panose="020B0604020202020204" pitchFamily="34" charset="0"/>
                        </a:rPr>
                        <a:t> Dental </a:t>
                      </a:r>
                      <a:r>
                        <a:rPr lang="es-MX" sz="1400" dirty="0" err="1">
                          <a:effectLst/>
                          <a:latin typeface="Arial" panose="020B0604020202020204" pitchFamily="34" charset="0"/>
                          <a:cs typeface="Arial" panose="020B0604020202020204" pitchFamily="34" charset="0"/>
                        </a:rPr>
                        <a:t>Corner</a:t>
                      </a:r>
                      <a:r>
                        <a:rPr lang="es-MX" sz="1400" dirty="0">
                          <a:effectLst/>
                          <a:latin typeface="Arial" panose="020B0604020202020204" pitchFamily="34" charset="0"/>
                          <a:cs typeface="Arial" panose="020B0604020202020204" pitchFamily="34" charset="0"/>
                        </a:rPr>
                        <a:t> Odontología Pediátrica</a:t>
                      </a:r>
                    </a:p>
                    <a:p>
                      <a:pPr marL="457200" algn="l"/>
                      <a:r>
                        <a:rPr lang="es-MX" sz="1400" dirty="0">
                          <a:effectLst/>
                          <a:latin typeface="Arial" panose="020B0604020202020204" pitchFamily="34" charset="0"/>
                          <a:cs typeface="Arial" panose="020B0604020202020204" pitchFamily="34" charset="0"/>
                        </a:rPr>
                        <a:t>Dra. Jocelyn Almazán</a:t>
                      </a:r>
                    </a:p>
                    <a:p>
                      <a:pPr marL="457200" algn="l"/>
                      <a:r>
                        <a:rPr lang="es-MX" sz="1400" dirty="0">
                          <a:effectLst/>
                          <a:latin typeface="Arial" panose="020B0604020202020204" pitchFamily="34" charset="0"/>
                          <a:cs typeface="Arial" panose="020B0604020202020204" pitchFamily="34" charset="0"/>
                        </a:rPr>
                        <a:t>Calle 2ª. N. 104 Residencial Brisas C.P. 25169 Saltillo, Coahuila</a:t>
                      </a:r>
                      <a:br>
                        <a:rPr lang="es-MX" sz="1400" dirty="0">
                          <a:effectLst/>
                          <a:latin typeface="Arial" panose="020B0604020202020204" pitchFamily="34" charset="0"/>
                          <a:cs typeface="Arial" panose="020B0604020202020204" pitchFamily="34" charset="0"/>
                        </a:rPr>
                      </a:br>
                      <a:r>
                        <a:rPr lang="es-MX" sz="1400" dirty="0">
                          <a:effectLst/>
                          <a:latin typeface="Arial" panose="020B0604020202020204" pitchFamily="34" charset="0"/>
                          <a:cs typeface="Arial" panose="020B0604020202020204" pitchFamily="34" charset="0"/>
                        </a:rPr>
                        <a:t>Asistente Dental</a:t>
                      </a:r>
                    </a:p>
                    <a:p>
                      <a:pPr marL="457200" algn="l"/>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Agosto 2010 – Septiembre2012 ] Clínica De Ortodoncia y Odontología General</a:t>
                      </a:r>
                    </a:p>
                    <a:p>
                      <a:pPr marL="457200" algn="just"/>
                      <a:r>
                        <a:rPr lang="es-MX" sz="1400" dirty="0">
                          <a:effectLst/>
                          <a:latin typeface="Arial" panose="020B0604020202020204" pitchFamily="34" charset="0"/>
                          <a:cs typeface="Arial" panose="020B0604020202020204" pitchFamily="34" charset="0"/>
                        </a:rPr>
                        <a:t>Dra. Patricia Valdés </a:t>
                      </a:r>
                      <a:r>
                        <a:rPr lang="es-MX" sz="1400" dirty="0" err="1">
                          <a:effectLst/>
                          <a:latin typeface="Arial" panose="020B0604020202020204" pitchFamily="34" charset="0"/>
                          <a:cs typeface="Arial" panose="020B0604020202020204" pitchFamily="34" charset="0"/>
                        </a:rPr>
                        <a:t>Dena</a:t>
                      </a:r>
                      <a:endParaRPr lang="es-MX" sz="1400" dirty="0">
                        <a:effectLst/>
                        <a:latin typeface="Arial" panose="020B0604020202020204" pitchFamily="34" charset="0"/>
                        <a:cs typeface="Arial" panose="020B0604020202020204" pitchFamily="34" charset="0"/>
                      </a:endParaRPr>
                    </a:p>
                    <a:p>
                      <a:pPr marL="457200" algn="just"/>
                      <a:r>
                        <a:rPr lang="es-MX" sz="1400" dirty="0">
                          <a:effectLst/>
                          <a:latin typeface="Arial" panose="020B0604020202020204" pitchFamily="34" charset="0"/>
                          <a:cs typeface="Arial" panose="020B0604020202020204" pitchFamily="34" charset="0"/>
                        </a:rPr>
                        <a:t>Calle Chiapas esq. Hidalgo Col. Republica Saltillo, Coahuila</a:t>
                      </a:r>
                    </a:p>
                    <a:p>
                      <a:pPr marL="457200" algn="just"/>
                      <a:r>
                        <a:rPr lang="es-MX" sz="1400" dirty="0">
                          <a:effectLst/>
                          <a:latin typeface="Arial" panose="020B0604020202020204" pitchFamily="34" charset="0"/>
                          <a:cs typeface="Arial" panose="020B0604020202020204" pitchFamily="34" charset="0"/>
                        </a:rPr>
                        <a:t>Asistente Dental enfocado en Ortodoncia.</a:t>
                      </a:r>
                    </a:p>
                    <a:p>
                      <a:pPr marL="457200" algn="just"/>
                      <a:r>
                        <a:rPr lang="es-MX" sz="1400" dirty="0">
                          <a:effectLst/>
                          <a:latin typeface="Arial" panose="020B0604020202020204" pitchFamily="34" charset="0"/>
                          <a:cs typeface="Arial" panose="020B0604020202020204" pitchFamily="34" charset="0"/>
                        </a:rPr>
                        <a:t> </a:t>
                      </a:r>
                    </a:p>
                    <a:p>
                      <a:pPr marL="457200" algn="just"/>
                      <a:r>
                        <a:rPr lang="es-MX" sz="1400" dirty="0">
                          <a:effectLst/>
                          <a:latin typeface="Arial" panose="020B0604020202020204" pitchFamily="34" charset="0"/>
                          <a:cs typeface="Arial" panose="020B0604020202020204" pitchFamily="34" charset="0"/>
                        </a:rPr>
                        <a:t> </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7487" marR="67487" marT="0" marB="0">
                    <a:solidFill>
                      <a:schemeClr val="bg1"/>
                    </a:solidFill>
                  </a:tcPr>
                </a:tc>
                <a:tc>
                  <a:txBody>
                    <a:bodyPr/>
                    <a:lstStyle/>
                    <a:p>
                      <a:pPr>
                        <a:lnSpc>
                          <a:spcPct val="115000"/>
                        </a:lnSpc>
                        <a:spcAft>
                          <a:spcPts val="1000"/>
                        </a:spcAft>
                      </a:pPr>
                      <a:r>
                        <a:rPr lang="es-MX" sz="1200" dirty="0">
                          <a:effectLst/>
                        </a:rPr>
                        <a:t> </a:t>
                      </a: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136667732"/>
                  </a:ext>
                </a:extLst>
              </a:tr>
            </a:tbl>
          </a:graphicData>
        </a:graphic>
      </p:graphicFrame>
      <p:pic>
        <p:nvPicPr>
          <p:cNvPr id="8" name="Imagen 7">
            <a:extLst>
              <a:ext uri="{FF2B5EF4-FFF2-40B4-BE49-F238E27FC236}">
                <a16:creationId xmlns:a16="http://schemas.microsoft.com/office/drawing/2014/main" id="{CA55D929-976B-48D9-B269-785F0CA0D3AE}"/>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
        <p:nvSpPr>
          <p:cNvPr id="11" name="CuadroTexto 10">
            <a:extLst>
              <a:ext uri="{FF2B5EF4-FFF2-40B4-BE49-F238E27FC236}">
                <a16:creationId xmlns:a16="http://schemas.microsoft.com/office/drawing/2014/main" id="{1563F936-A8D8-40F3-B2AA-1F3EC6ED0CA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Beatriz </a:t>
            </a:r>
            <a:r>
              <a:rPr lang="es-ES_tradnl" sz="1801" b="1" dirty="0" err="1">
                <a:latin typeface="Arial" panose="020B0604020202020204" pitchFamily="34" charset="0"/>
                <a:cs typeface="Arial" panose="020B0604020202020204" pitchFamily="34" charset="0"/>
              </a:rPr>
              <a:t>Varinia</a:t>
            </a:r>
            <a:r>
              <a:rPr lang="es-ES_tradnl" sz="1801" b="1" dirty="0">
                <a:latin typeface="Arial" panose="020B0604020202020204" pitchFamily="34" charset="0"/>
                <a:cs typeface="Arial" panose="020B0604020202020204" pitchFamily="34" charset="0"/>
              </a:rPr>
              <a:t> Fuentes Guevara</a:t>
            </a:r>
          </a:p>
          <a:p>
            <a:pPr algn="ctr"/>
            <a:r>
              <a:rPr lang="es-MX" sz="1801" dirty="0">
                <a:latin typeface="Arial" panose="020B0604020202020204" pitchFamily="34" charset="0"/>
                <a:cs typeface="Arial" panose="020B0604020202020204" pitchFamily="34" charset="0"/>
              </a:rPr>
              <a:t>Secretaria </a:t>
            </a:r>
          </a:p>
          <a:p>
            <a:pPr algn="ctr"/>
            <a:endParaRPr lang="es-MX" sz="180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842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39149" y="1252586"/>
            <a:ext cx="6521746" cy="646331"/>
          </a:xfrm>
          <a:prstGeom prst="rect">
            <a:avLst/>
          </a:prstGeom>
          <a:noFill/>
        </p:spPr>
        <p:txBody>
          <a:bodyPr wrap="square" rtlCol="0">
            <a:spAutoFit/>
          </a:bodyPr>
          <a:lstStyle/>
          <a:p>
            <a:pPr algn="ctr"/>
            <a:r>
              <a:rPr lang="es-ES" b="1" dirty="0">
                <a:latin typeface="Arial" panose="020B0604020202020204" pitchFamily="34" charset="0"/>
                <a:ea typeface="Calibri" panose="020F0502020204030204" pitchFamily="34" charset="0"/>
                <a:cs typeface="Arial" panose="020B0604020202020204" pitchFamily="34" charset="0"/>
              </a:rPr>
              <a:t>C. Sanjuana Alvarado </a:t>
            </a:r>
            <a:r>
              <a:rPr lang="es-ES" b="1" dirty="0" err="1">
                <a:latin typeface="Arial" panose="020B0604020202020204" pitchFamily="34" charset="0"/>
                <a:ea typeface="Calibri" panose="020F0502020204030204" pitchFamily="34" charset="0"/>
                <a:cs typeface="Arial" panose="020B0604020202020204" pitchFamily="34" charset="0"/>
              </a:rPr>
              <a:t>Martinez</a:t>
            </a:r>
            <a:endParaRPr lang="es-MX" dirty="0">
              <a:latin typeface="Arial" panose="020B0604020202020204" pitchFamily="34" charset="0"/>
              <a:ea typeface="Calibri" panose="020F0502020204030204" pitchFamily="34" charset="0"/>
              <a:cs typeface="Arial" panose="020B0604020202020204" pitchFamily="34" charset="0"/>
            </a:endParaRPr>
          </a:p>
          <a:p>
            <a:pPr algn="ctr"/>
            <a:r>
              <a:rPr lang="es-ES" b="1" dirty="0">
                <a:latin typeface="Arial" panose="020B0604020202020204" pitchFamily="34" charset="0"/>
                <a:ea typeface="Calibri" panose="020F0502020204030204" pitchFamily="34" charset="0"/>
                <a:cs typeface="Arial" panose="020B0604020202020204" pitchFamily="34" charset="0"/>
              </a:rPr>
              <a:t>Secretaria</a:t>
            </a:r>
            <a:endParaRPr lang="es-MX" dirty="0">
              <a:latin typeface="Arial" panose="020B060402020202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77118" y="2308317"/>
            <a:ext cx="6583777" cy="8716810"/>
          </a:xfrm>
          <a:prstGeom prst="rect">
            <a:avLst/>
          </a:prstGeom>
          <a:noFill/>
        </p:spPr>
        <p:txBody>
          <a:bodyPr wrap="square">
            <a:spAutoFit/>
          </a:bodyPr>
          <a:lstStyle/>
          <a:p>
            <a:pPr algn="just"/>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ES" sz="1400" b="1" u="sng" dirty="0">
                <a:latin typeface="Arial" panose="020B0604020202020204" pitchFamily="34" charset="0"/>
                <a:ea typeface="Calibri" panose="020F0502020204030204" pitchFamily="34" charset="0"/>
                <a:cs typeface="Arial" panose="020B0604020202020204" pitchFamily="34" charset="0"/>
              </a:rPr>
              <a:t>FORMACIÓN ACADÉMICA:</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b="1" u="sng" dirty="0">
                <a:latin typeface="Arial" panose="020B0604020202020204" pitchFamily="34" charset="0"/>
                <a:ea typeface="Calibri" panose="020F0502020204030204" pitchFamily="34" charset="0"/>
                <a:cs typeface="Arial" panose="020B0604020202020204" pitchFamily="34" charset="0"/>
              </a:rPr>
              <a:t>COMERCIO</a:t>
            </a:r>
            <a:r>
              <a:rPr lang="es-MX" sz="1400" dirty="0">
                <a:latin typeface="Arial" panose="020B0604020202020204" pitchFamily="34" charset="0"/>
                <a:ea typeface="Calibri" panose="020F0502020204030204" pitchFamily="34" charset="0"/>
                <a:cs typeface="Arial" panose="020B0604020202020204" pitchFamily="34" charset="0"/>
              </a:rPr>
              <a:t>:	SECRETARIADO CON COMPUTACIÓN.</a:t>
            </a:r>
          </a:p>
          <a:p>
            <a:pPr algn="just"/>
            <a:r>
              <a:rPr lang="es-MX" sz="1400" dirty="0">
                <a:latin typeface="Arial" panose="020B0604020202020204" pitchFamily="34" charset="0"/>
                <a:ea typeface="Calibri" panose="020F0502020204030204" pitchFamily="34" charset="0"/>
                <a:cs typeface="Arial" panose="020B0604020202020204" pitchFamily="34" charset="0"/>
              </a:rPr>
              <a:t>		INSTITUTO ALEJANDRO FLEMING, A.C.</a:t>
            </a:r>
          </a:p>
          <a:p>
            <a:pPr algn="just"/>
            <a:r>
              <a:rPr lang="es-MX" sz="1400" dirty="0">
                <a:latin typeface="Arial" panose="020B0604020202020204" pitchFamily="34" charset="0"/>
                <a:ea typeface="Calibri" panose="020F0502020204030204" pitchFamily="34" charset="0"/>
                <a:cs typeface="Arial" panose="020B0604020202020204" pitchFamily="34" charset="0"/>
              </a:rPr>
              <a:t>		SALTILLO, COAHUILA.</a:t>
            </a:r>
          </a:p>
          <a:p>
            <a:pPr algn="just"/>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pPr algn="just"/>
            <a:r>
              <a:rPr lang="es-MX" sz="1400" b="1" u="sng" dirty="0">
                <a:latin typeface="Arial" panose="020B0604020202020204" pitchFamily="34" charset="0"/>
                <a:ea typeface="Calibri" panose="020F0502020204030204" pitchFamily="34" charset="0"/>
                <a:cs typeface="Arial" panose="020B0604020202020204" pitchFamily="34" charset="0"/>
              </a:rPr>
              <a:t>PREPARATORIA:</a:t>
            </a:r>
            <a:r>
              <a:rPr lang="es-MX" sz="1400" b="1" dirty="0">
                <a:latin typeface="Arial" panose="020B0604020202020204" pitchFamily="34" charset="0"/>
                <a:ea typeface="Calibri" panose="020F0502020204030204" pitchFamily="34" charset="0"/>
                <a:cs typeface="Arial" panose="020B0604020202020204" pitchFamily="34" charset="0"/>
              </a:rPr>
              <a:t> </a:t>
            </a:r>
            <a:r>
              <a:rPr lang="es-MX" sz="1400" dirty="0">
                <a:latin typeface="Arial" panose="020B0604020202020204" pitchFamily="34" charset="0"/>
                <a:ea typeface="Calibri" panose="020F0502020204030204" pitchFamily="34" charset="0"/>
                <a:cs typeface="Arial" panose="020B0604020202020204" pitchFamily="34" charset="0"/>
              </a:rPr>
              <a:t>CENTRO DE ESTUDIOS MECHOR OCAMPO, A.C.	</a:t>
            </a:r>
          </a:p>
          <a:p>
            <a:pPr algn="just"/>
            <a:r>
              <a:rPr lang="es-MX" sz="1400" dirty="0">
                <a:latin typeface="Arial" panose="020B0604020202020204" pitchFamily="34" charset="0"/>
                <a:ea typeface="Calibri" panose="020F0502020204030204" pitchFamily="34" charset="0"/>
                <a:cs typeface="Arial" panose="020B0604020202020204" pitchFamily="34" charset="0"/>
              </a:rPr>
              <a:t>					</a:t>
            </a:r>
          </a:p>
          <a:p>
            <a:r>
              <a:rPr lang="es-ES" sz="1400" b="1" u="sng" dirty="0">
                <a:latin typeface="Arial" panose="020B0604020202020204" pitchFamily="34" charset="0"/>
                <a:ea typeface="Times New Roman" panose="02020603050405020304" pitchFamily="18" charset="0"/>
                <a:cs typeface="Arial" panose="020B0604020202020204" pitchFamily="34" charset="0"/>
              </a:rPr>
              <a:t>EXPERIENCIA LABORAL</a:t>
            </a:r>
            <a:r>
              <a:rPr lang="es-ES" sz="1400" dirty="0">
                <a:latin typeface="Arial" panose="020B0604020202020204" pitchFamily="34" charset="0"/>
                <a:ea typeface="Times New Roman" panose="02020603050405020304" pitchFamily="18" charset="0"/>
                <a:cs typeface="Arial" panose="020B0604020202020204" pitchFamily="34" charset="0"/>
              </a:rPr>
              <a:t>:</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Wingdings" panose="05000000000000000000" pitchFamily="2" charset="2"/>
              <a:buChar char=""/>
            </a:pPr>
            <a:r>
              <a:rPr lang="es-ES" sz="1400" dirty="0">
                <a:latin typeface="Arial" panose="020B0604020202020204" pitchFamily="34" charset="0"/>
                <a:ea typeface="Times New Roman" panose="02020603050405020304" pitchFamily="18" charset="0"/>
                <a:cs typeface="Arial" panose="020B0604020202020204" pitchFamily="34" charset="0"/>
              </a:rPr>
              <a:t>COMUNICACIONES CARRILLO &amp; ASOCIADOS,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228605"/>
            <a:r>
              <a:rPr lang="es-ES" sz="1400" dirty="0">
                <a:latin typeface="Arial" panose="020B0604020202020204" pitchFamily="34" charset="0"/>
                <a:ea typeface="Times New Roman" panose="02020603050405020304" pitchFamily="18" charset="0"/>
                <a:cs typeface="Arial" panose="020B0604020202020204" pitchFamily="34" charset="0"/>
              </a:rPr>
              <a:t>                DESEMEPANDO EL CARGO DE SECRETARIA.</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Wingdings" panose="05000000000000000000" pitchFamily="2" charset="2"/>
              <a:buChar char=""/>
            </a:pPr>
            <a:r>
              <a:rPr lang="es-ES" sz="1400" dirty="0">
                <a:latin typeface="Arial" panose="020B0604020202020204" pitchFamily="34" charset="0"/>
                <a:ea typeface="Times New Roman" panose="02020603050405020304" pitchFamily="18" charset="0"/>
                <a:cs typeface="Arial" panose="020B0604020202020204" pitchFamily="34" charset="0"/>
              </a:rPr>
              <a:t>CENTRO DE ESTUDIOS MELCHOR OCMAPO, A.C.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895370" indent="9526"/>
            <a:r>
              <a:rPr lang="es-ES" sz="1400" dirty="0">
                <a:latin typeface="Arial" panose="020B0604020202020204" pitchFamily="34" charset="0"/>
                <a:ea typeface="Times New Roman" panose="02020603050405020304" pitchFamily="18" charset="0"/>
                <a:cs typeface="Arial" panose="020B0604020202020204" pitchFamily="34" charset="0"/>
              </a:rPr>
              <a:t>DEPARTAMENTO ADMINISTRATIVO, UNIDAD PREPARATORIA                                         Y SECUNDARIA, DESEMPEÑANDO EL CARGO DE SECRETARIA.</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dirty="0">
                <a:latin typeface="Arial" panose="020B0604020202020204" pitchFamily="34" charset="0"/>
                <a:ea typeface="Times New Roman" panose="02020603050405020304" pitchFamily="18" charset="0"/>
                <a:cs typeface="Arial" panose="020B0604020202020204" pitchFamily="34" charset="0"/>
              </a:rPr>
              <a:t> </a:t>
            </a:r>
            <a:endParaRPr lang="es-MX" sz="1400" dirty="0">
              <a:latin typeface="Arial" panose="020B0604020202020204" pitchFamily="34" charset="0"/>
              <a:ea typeface="Times New Roman" panose="02020603050405020304" pitchFamily="18" charset="0"/>
              <a:cs typeface="Arial" panose="020B0604020202020204" pitchFamily="34" charset="0"/>
            </a:endParaRPr>
          </a:p>
          <a:p>
            <a:pPr marL="342908" indent="-342908">
              <a:buFont typeface="Wingdings" panose="05000000000000000000" pitchFamily="2" charset="2"/>
              <a:buChar char=""/>
            </a:pPr>
            <a:r>
              <a:rPr lang="es-ES" sz="1400" dirty="0">
                <a:latin typeface="Arial" panose="020B0604020202020204" pitchFamily="34" charset="0"/>
                <a:ea typeface="Times New Roman" panose="02020603050405020304" pitchFamily="18" charset="0"/>
                <a:cs typeface="Arial" panose="020B0604020202020204" pitchFamily="34" charset="0"/>
              </a:rPr>
              <a:t>A LA FECHA EN LA SECRETARÍA DE SALUD, DESEMEÑANDO EL CARGO DE ASISTENTE ADMINISTRATIVO.</a:t>
            </a: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r>
              <a:rPr lang="es-ES" sz="1400" b="1" dirty="0">
                <a:latin typeface="Arial" panose="020B0604020202020204" pitchFamily="34" charset="0"/>
                <a:ea typeface="Calibri" panose="020F0502020204030204" pitchFamily="34" charset="0"/>
                <a:cs typeface="Arial" panose="020B0604020202020204" pitchFamily="34" charset="0"/>
              </a:rPr>
              <a:t> </a:t>
            </a:r>
            <a:endParaRPr lang="es-MX" sz="1400" dirty="0">
              <a:latin typeface="Arial" panose="020B0604020202020204" pitchFamily="34" charset="0"/>
              <a:ea typeface="Calibri" panose="020F0502020204030204" pitchFamily="34" charset="0"/>
              <a:cs typeface="Arial" panose="020B0604020202020204" pitchFamily="34" charset="0"/>
            </a:endParaRPr>
          </a:p>
          <a:p>
            <a:r>
              <a:rPr lang="es-MX" sz="1400" dirty="0">
                <a:latin typeface="Arial" panose="020B0604020202020204" pitchFamily="34" charset="0"/>
                <a:ea typeface="Calibri" panose="020F0502020204030204" pitchFamily="34" charset="0"/>
                <a:cs typeface="Arial" panose="020B0604020202020204" pitchFamily="34" charset="0"/>
              </a:rPr>
              <a:t> CURSO DE COMPUTACIÓN IMPATIDO POR LA ESCUELA ECCO, SALTILLO, COAHUILA.</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 </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CURSO “APRENDIZAJE COLABORATIVO”, IMPARTIDO POR EL SINDICATO NACIONAL DE TRABJADORES DE LA SECRETARÍA DE SALUD.</a:t>
            </a:r>
          </a:p>
          <a:p>
            <a:r>
              <a:rPr lang="es-MX" sz="1400" dirty="0">
                <a:latin typeface="Arial" panose="020B0604020202020204" pitchFamily="34" charset="0"/>
                <a:ea typeface="Times New Roman" panose="02020603050405020304" pitchFamily="18" charset="0"/>
                <a:cs typeface="Arial" panose="020B0604020202020204" pitchFamily="34" charset="0"/>
              </a:rPr>
              <a:t> </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CURSO “APRENDIZAJE BASADO EN PROYECTOS”, IMPARTIDO POR EL SINDICATO NACIONAL DE TRABAJADORES DE LA SECRETARÍA DE SALUD.</a:t>
            </a:r>
          </a:p>
          <a:p>
            <a:pPr marL="2247950" indent="-2247950"/>
            <a:r>
              <a:rPr lang="es-MX" sz="1400" dirty="0">
                <a:latin typeface="Arial" panose="020B0604020202020204" pitchFamily="34" charset="0"/>
                <a:ea typeface="Calibri" panose="020F0502020204030204" pitchFamily="34" charset="0"/>
                <a:cs typeface="Arial" panose="020B0604020202020204" pitchFamily="34" charset="0"/>
              </a:rPr>
              <a:t> </a:t>
            </a:r>
          </a:p>
          <a:p>
            <a:r>
              <a:rPr lang="es-MX" sz="1400" dirty="0">
                <a:latin typeface="Arial" panose="020B0604020202020204" pitchFamily="34" charset="0"/>
                <a:ea typeface="Calibri" panose="020F0502020204030204" pitchFamily="34" charset="0"/>
                <a:cs typeface="Arial" panose="020B0604020202020204" pitchFamily="34" charset="0"/>
              </a:rPr>
              <a:t>CRUSO “METODOLOGÍA DE LA INVESTIGACIÓN”, IMPARTIDO POR EL SINDICATO NACIONAL DE TRABAJADORES DE LA SECRETARÍA DE SALUD</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A1381309-3D0C-4827-BA8E-2190859F63A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2002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0" y="11055092"/>
            <a:ext cx="6858000" cy="113690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105207" y="1468430"/>
            <a:ext cx="4234326"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Edelmira De La Rosa Galván</a:t>
            </a:r>
          </a:p>
          <a:p>
            <a:pPr algn="ctr"/>
            <a:r>
              <a:rPr lang="es-MX" dirty="0">
                <a:latin typeface="Arial" panose="020B0604020202020204" pitchFamily="34" charset="0"/>
                <a:cs typeface="Arial" panose="020B0604020202020204" pitchFamily="34" charset="0"/>
              </a:rPr>
              <a:t>Secretaria Privada del Secretario de Salud</a:t>
            </a:r>
          </a:p>
        </p:txBody>
      </p:sp>
      <p:sp>
        <p:nvSpPr>
          <p:cNvPr id="10" name="CuadroTexto 9">
            <a:extLst>
              <a:ext uri="{FF2B5EF4-FFF2-40B4-BE49-F238E27FC236}">
                <a16:creationId xmlns:a16="http://schemas.microsoft.com/office/drawing/2014/main" id="{9EDFEB09-482B-4289-BB96-8647795AA6BE}"/>
              </a:ext>
            </a:extLst>
          </p:cNvPr>
          <p:cNvSpPr txBox="1"/>
          <p:nvPr/>
        </p:nvSpPr>
        <p:spPr>
          <a:xfrm>
            <a:off x="33160" y="2365841"/>
            <a:ext cx="6656739" cy="9907199"/>
          </a:xfrm>
          <a:prstGeom prst="rect">
            <a:avLst/>
          </a:prstGeom>
          <a:noFill/>
        </p:spPr>
        <p:txBody>
          <a:bodyPr wrap="square">
            <a:spAutoFit/>
          </a:bodyPr>
          <a:lstStyle/>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28591" indent="-128591"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Escuela Superior de Música, U.A. de C. </a:t>
            </a:r>
          </a:p>
          <a:p>
            <a:pPr marL="128591" indent="-128591"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Facultad de Ciencias de la Administración, U.A. de C.</a:t>
            </a:r>
          </a:p>
          <a:p>
            <a:pPr algn="just">
              <a:lnSpc>
                <a:spcPct val="107000"/>
              </a:lnSpc>
              <a:spcAft>
                <a:spcPts val="6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personal del Juez Primero de Primera Instancia en Materia Civil.</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Secretaria Privada del Procurador General de Justicia de Coah.</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personal en el Despacho de Abogados del Lic. Humberto Medina Ainslie.</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personal del Precandidato a la Gubernatura del Estado de Coah.</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Secretaria Técnica en el ICATEC, en donde apoye desde su instalación, hasta el proceso de administración, capacitación del personal, organización de eventos, elaboración de bitácoras, compra de equipo, recursos humanos de las empresas sociales. Este trabajo se realizó en los municipios de Candela, Sierra Mojada, Abasolo, Morelos, Sacramento, Nava, Frontera, San Pedro y Cuatro Ciénegas.</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Jurisdicción Sanitaria No. 8. Organización y buen funcionamiento de cada una de las coordinaciones que dependen de esta Jefatura. </a:t>
            </a:r>
          </a:p>
          <a:p>
            <a:pPr marL="128593" indent="-128593" algn="just">
              <a:lnSpc>
                <a:spcPct val="107000"/>
              </a:lnSpc>
              <a:spcAft>
                <a:spcPts val="6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Actualmente, Secretaria Privada del Secretario de Salud y Director General de los Servicios de Salud del Estado de Coahuila de Zaragoza.</a:t>
            </a:r>
          </a:p>
          <a:p>
            <a:pPr marL="128593" indent="-128593" algn="just">
              <a:lnSpc>
                <a:spcPct val="107000"/>
              </a:lnSpc>
              <a:spcAft>
                <a:spcPts val="6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es-MX" sz="9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es-MX" sz="900"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17B38F27-FB1A-46B4-8465-AEC70D2C1FC2}"/>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879CDCE7-E728-449C-AF82-EE00894077B5}"/>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569776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1200585"/>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Paola Alejandra Salas Martínez</a:t>
            </a:r>
          </a:p>
          <a:p>
            <a:pPr algn="ctr"/>
            <a:r>
              <a:rPr lang="es-MX" dirty="0">
                <a:latin typeface="Arial" panose="020B0604020202020204" pitchFamily="34" charset="0"/>
                <a:cs typeface="Arial" panose="020B0604020202020204" pitchFamily="34" charset="0"/>
              </a:rPr>
              <a:t>Asesor Jurídico de lo Contencioso Administrativo </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943166"/>
            <a:ext cx="6547641" cy="7553030"/>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Diplomado Mediación y Negociación Aba </a:t>
            </a:r>
            <a:r>
              <a:rPr lang="es-MX" sz="1200" dirty="0" err="1">
                <a:latin typeface="Arial" panose="020B0604020202020204" pitchFamily="34" charset="0"/>
                <a:ea typeface="Calibri" panose="020F0502020204030204" pitchFamily="34" charset="0"/>
                <a:cs typeface="Arial" panose="020B0604020202020204" pitchFamily="34" charset="0"/>
              </a:rPr>
              <a:t>Roli</a:t>
            </a:r>
            <a:r>
              <a:rPr lang="es-MX" sz="1200" dirty="0">
                <a:latin typeface="Arial" panose="020B0604020202020204" pitchFamily="34" charset="0"/>
                <a:ea typeface="Calibri" panose="020F0502020204030204" pitchFamily="34" charset="0"/>
                <a:cs typeface="Arial" panose="020B0604020202020204" pitchFamily="34" charset="0"/>
              </a:rPr>
              <a:t> 2018 </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Licenciatura en Derecho por la Facultad de Jurisprudencia </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Analista Laboral: </a:t>
            </a:r>
            <a:r>
              <a:rPr lang="es-MX" sz="1200" dirty="0" err="1">
                <a:latin typeface="Arial" panose="020B0604020202020204" pitchFamily="34" charset="0"/>
                <a:ea typeface="Calibri" panose="020F0502020204030204" pitchFamily="34" charset="0"/>
                <a:cs typeface="Arial" panose="020B0604020202020204" pitchFamily="34" charset="0"/>
              </a:rPr>
              <a:t>Sinerxia</a:t>
            </a: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dirty="0" err="1">
                <a:latin typeface="Arial" panose="020B0604020202020204" pitchFamily="34" charset="0"/>
                <a:ea typeface="Calibri" panose="020F0502020204030204" pitchFamily="34" charset="0"/>
                <a:cs typeface="Arial" panose="020B0604020202020204" pitchFamily="34" charset="0"/>
              </a:rPr>
              <a:t>Consulting</a:t>
            </a: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dirty="0" err="1">
                <a:latin typeface="Arial" panose="020B0604020202020204" pitchFamily="34" charset="0"/>
                <a:ea typeface="Calibri" panose="020F0502020204030204" pitchFamily="34" charset="0"/>
                <a:cs typeface="Arial" panose="020B0604020202020204" pitchFamily="34" charset="0"/>
              </a:rPr>
              <a:t>Group</a:t>
            </a:r>
            <a:r>
              <a:rPr lang="es-MX" sz="1200" dirty="0">
                <a:latin typeface="Arial" panose="020B0604020202020204" pitchFamily="34" charset="0"/>
                <a:ea typeface="Calibri" panose="020F0502020204030204" pitchFamily="34" charset="0"/>
                <a:cs typeface="Arial" panose="020B0604020202020204" pitchFamily="34" charset="0"/>
              </a:rPr>
              <a:t> | Enero 2023 a abril 2024: convenios, audiencias prejudiciales, proceso sindical, juicios laborales en la Junta Local y en el Tribunal Laboral, reuniones con nuevos clientes, asesorías relacionadas con el derecho del Trabajo.</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Abogada Agraria: Procuraduría Agraria |  Agosto 2021 a octubre 2022: asesoría jurídica a ejidatarios, avecindados, asambleas ejidales, juicios agrarios ante el Tribunal Agrario 20, sucesiones </a:t>
            </a:r>
            <a:r>
              <a:rPr lang="es-MX" sz="1200" dirty="0" err="1">
                <a:latin typeface="Arial" panose="020B0604020202020204" pitchFamily="34" charset="0"/>
                <a:ea typeface="Calibri" panose="020F0502020204030204" pitchFamily="34" charset="0"/>
                <a:cs typeface="Arial" panose="020B0604020202020204" pitchFamily="34" charset="0"/>
              </a:rPr>
              <a:t>intestamentarias</a:t>
            </a:r>
            <a:r>
              <a:rPr lang="es-MX" sz="1200" dirty="0">
                <a:latin typeface="Arial" panose="020B0604020202020204" pitchFamily="34" charset="0"/>
                <a:ea typeface="Calibri" panose="020F0502020204030204" pitchFamily="34" charset="0"/>
                <a:cs typeface="Arial" panose="020B0604020202020204" pitchFamily="34" charset="0"/>
              </a:rPr>
              <a:t>. </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Supervisora electoral: Instituto Nacional Electoral | 2021: coordinación e instrucción a capacitadores electorales, reporte de resultados Junta Distrital 4, supervisión en simulacros y jornada electoral. </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Abogada Laboralista: Global </a:t>
            </a:r>
            <a:r>
              <a:rPr lang="es-MX" sz="1200" dirty="0" err="1">
                <a:latin typeface="Arial" panose="020B0604020202020204" pitchFamily="34" charset="0"/>
                <a:ea typeface="Calibri" panose="020F0502020204030204" pitchFamily="34" charset="0"/>
                <a:cs typeface="Arial" panose="020B0604020202020204" pitchFamily="34" charset="0"/>
              </a:rPr>
              <a:t>Talent</a:t>
            </a:r>
            <a:r>
              <a:rPr lang="es-MX" sz="1200" dirty="0">
                <a:latin typeface="Arial" panose="020B0604020202020204" pitchFamily="34" charset="0"/>
                <a:ea typeface="Calibri" panose="020F0502020204030204" pitchFamily="34" charset="0"/>
                <a:cs typeface="Arial" panose="020B0604020202020204" pitchFamily="34" charset="0"/>
              </a:rPr>
              <a:t> | 2018-2020: negociaciones para concluir relaciones laborales, elaboración de contratos de trabajo y políticas, contrataciones y capacitaciones laborales, administración de proyecto foráneo (trabajadores externos)</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Abogada Laboralista: Jurídico Integral | 2017-2018: convenios ante la Junta Local de Conciliación y Arbitraje, asesorías jurídicas patrones y trabajadores. </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Experiencia Adicional</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Diplomado de mediación y negociación | Aba </a:t>
            </a:r>
            <a:r>
              <a:rPr lang="es-MX" sz="1200" dirty="0" err="1">
                <a:latin typeface="Arial" panose="020B0604020202020204" pitchFamily="34" charset="0"/>
                <a:ea typeface="Calibri" panose="020F0502020204030204" pitchFamily="34" charset="0"/>
                <a:cs typeface="Arial" panose="020B0604020202020204" pitchFamily="34" charset="0"/>
              </a:rPr>
              <a:t>Roli</a:t>
            </a:r>
            <a:r>
              <a:rPr lang="es-MX" sz="1200" dirty="0">
                <a:latin typeface="Arial" panose="020B0604020202020204" pitchFamily="34" charset="0"/>
                <a:ea typeface="Calibri" panose="020F0502020204030204" pitchFamily="34" charset="0"/>
                <a:cs typeface="Arial" panose="020B0604020202020204" pitchFamily="34" charset="0"/>
              </a:rPr>
              <a:t> 2021</a:t>
            </a:r>
          </a:p>
          <a:p>
            <a:pPr marL="171457" indent="-171457"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Diplomado </a:t>
            </a:r>
            <a:r>
              <a:rPr lang="es-ES" sz="1200" dirty="0">
                <a:highlight>
                  <a:srgbClr val="FFFFFF"/>
                </a:highlight>
                <a:latin typeface="Arial" panose="020B0604020202020204" pitchFamily="34" charset="0"/>
                <a:cs typeface="Arial" panose="020B0604020202020204" pitchFamily="34" charset="0"/>
              </a:rPr>
              <a:t>Derecho Laboral Procesal </a:t>
            </a:r>
            <a:r>
              <a:rPr lang="es-ES" sz="1200" dirty="0">
                <a:solidFill>
                  <a:srgbClr val="242424"/>
                </a:solidFill>
                <a:highlight>
                  <a:srgbClr val="FFFFFF"/>
                </a:highlight>
                <a:latin typeface="Arial" panose="020B0604020202020204" pitchFamily="34" charset="0"/>
                <a:cs typeface="Arial" panose="020B0604020202020204" pitchFamily="34" charset="0"/>
              </a:rPr>
              <a:t>y Derecho Internacional del Trabajo, mayo 2024, por la Escuela Federal de Formación Judicial del Poder Judicial Federal en línea. </a:t>
            </a:r>
          </a:p>
          <a:p>
            <a:pPr marL="171457" indent="-171457" algn="just">
              <a:lnSpc>
                <a:spcPct val="107000"/>
              </a:lnSpc>
              <a:spcAft>
                <a:spcPts val="800"/>
              </a:spcAft>
              <a:buFont typeface="Arial" panose="020B0604020202020204" pitchFamily="34" charset="0"/>
              <a:buChar char="•"/>
            </a:pPr>
            <a:endParaRPr lang="es-ES" sz="1200" dirty="0">
              <a:solidFill>
                <a:srgbClr val="242424"/>
              </a:solidFill>
              <a:highlight>
                <a:srgbClr val="FFFFFF"/>
              </a:highlight>
              <a:latin typeface="Arial" panose="020B060402020202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endParaRPr lang="es-ES" sz="1200" dirty="0">
              <a:solidFill>
                <a:srgbClr val="242424"/>
              </a:solidFill>
              <a:highlight>
                <a:srgbClr val="FFFFFF"/>
              </a:highlight>
              <a:latin typeface="Segoe UI" panose="020B0502040204020203" pitchFamily="34" charset="0"/>
            </a:endParaRPr>
          </a:p>
          <a:p>
            <a:pPr marL="171457" indent="-171457" algn="just">
              <a:lnSpc>
                <a:spcPct val="107000"/>
              </a:lnSpc>
              <a:spcAft>
                <a:spcPts val="800"/>
              </a:spcAft>
              <a:buFont typeface="Arial" panose="020B0604020202020204" pitchFamily="34" charset="0"/>
              <a:buChar char="•"/>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861ED923-EC7B-4C66-9887-76BFDFF4514F}"/>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518258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1477969"/>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Arely Elizabeth </a:t>
            </a:r>
            <a:r>
              <a:rPr lang="es-ES_tradnl" sz="1801" b="1" dirty="0" err="1">
                <a:latin typeface="Arial" panose="020B0604020202020204" pitchFamily="34" charset="0"/>
                <a:cs typeface="Arial" panose="020B0604020202020204" pitchFamily="34" charset="0"/>
              </a:rPr>
              <a:t>Rabago</a:t>
            </a:r>
            <a:r>
              <a:rPr lang="es-ES_tradnl" sz="1801" b="1" dirty="0">
                <a:latin typeface="Arial" panose="020B0604020202020204" pitchFamily="34" charset="0"/>
                <a:cs typeface="Arial" panose="020B0604020202020204" pitchFamily="34" charset="0"/>
              </a:rPr>
              <a:t> Laureano</a:t>
            </a:r>
          </a:p>
          <a:p>
            <a:pPr algn="ctr"/>
            <a:r>
              <a:rPr lang="es-MX" sz="1801" dirty="0">
                <a:latin typeface="Arial" panose="020B0604020202020204" pitchFamily="34" charset="0"/>
                <a:cs typeface="Arial" panose="020B0604020202020204" pitchFamily="34" charset="0"/>
              </a:rPr>
              <a:t>Asesora Jurídica de lo Contencioso Administrativo</a:t>
            </a:r>
          </a:p>
          <a:p>
            <a:pPr algn="ct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print">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674501"/>
            <a:ext cx="6547641" cy="7821693"/>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Bachillerato General: Colegio Universitario de Saltillo A.C. Generación 2015-2017</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Licenciatura en Derecho y Ciencias Policiales: Instituto Superior de Estudios de Seguridad Publica del Estado. Generación 2018-2022</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endParaRPr lang="es-MX"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Abogada Independiente: Asesoría y orientación jurídica en diferentes situaciones y de igual manera representación legal a clientes para lograr una resolución favorable ante sus distintos conflictos jurídicos.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Colegio de Bachilleres de Coahuila. Preparación e impartición de clases de índole jurídica sobre Derecho Civil y familiar para orientar a los alumnos y promoverles distintos valores.</a:t>
            </a: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 Aurora Jaramillo </a:t>
            </a:r>
            <a:r>
              <a:rPr lang="es-MX" dirty="0" err="1">
                <a:latin typeface="Arial" panose="020B0604020202020204" pitchFamily="34" charset="0"/>
                <a:ea typeface="Calibri" panose="020F0502020204030204" pitchFamily="34" charset="0"/>
                <a:cs typeface="Arial" panose="020B0604020202020204" pitchFamily="34" charset="0"/>
              </a:rPr>
              <a:t>Alcoser</a:t>
            </a:r>
            <a:r>
              <a:rPr lang="es-MX" dirty="0">
                <a:latin typeface="Arial" panose="020B0604020202020204" pitchFamily="34" charset="0"/>
                <a:ea typeface="Calibri" panose="020F0502020204030204" pitchFamily="34" charset="0"/>
                <a:cs typeface="Arial" panose="020B0604020202020204" pitchFamily="34" charset="0"/>
              </a:rPr>
              <a:t>: Orientación y asesoría jurídica a clientes. Redacción de demandas y el seguimiento de las mismas. Gestión, búsqueda y consulta de expedientes en distintos juzgados. Asistencia a Audiencias para resoluciones judiciales.</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726B99C6-6885-40D3-BD26-1CA3F4D5C323}"/>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787859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511527" y="1023114"/>
            <a:ext cx="5751094"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Dr. Raúl Daniel Neira Hernández</a:t>
            </a:r>
          </a:p>
          <a:p>
            <a:pPr algn="ctr"/>
            <a:r>
              <a:rPr lang="es-MX" sz="1801" dirty="0">
                <a:latin typeface="Arial" panose="020B0604020202020204" pitchFamily="34" charset="0"/>
                <a:cs typeface="Arial" panose="020B0604020202020204" pitchFamily="34" charset="0"/>
              </a:rPr>
              <a:t>Jefe del Departamento Consultivo y Estudios Jurídicos</a:t>
            </a:r>
          </a:p>
          <a:p>
            <a:pPr algn="ctr"/>
            <a:endParaRPr lang="es-MX" sz="1801" dirty="0">
              <a:latin typeface="Arial" panose="020B0604020202020204" pitchFamily="34" charset="0"/>
              <a:cs typeface="Arial" panose="020B0604020202020204" pitchFamily="34" charset="0"/>
            </a:endParaRP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cstate="print">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13254" y="1997257"/>
            <a:ext cx="6547641" cy="9631739"/>
          </a:xfrm>
          <a:prstGeom prst="rect">
            <a:avLst/>
          </a:prstGeom>
          <a:noFill/>
        </p:spPr>
        <p:txBody>
          <a:bodyPr wrap="square">
            <a:spAutoFit/>
          </a:bodyPr>
          <a:lstStyle/>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Formación Académica</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Candidato a Doctor en Derecho por la Universidad Autónoma del Noreste (UANE).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En curso: Maestría en Docencia e Investigación Educativa por la Universidad Autónoma del Noreste (UANE).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Maestría en Sistema Penal Acusatorio por la Universidad Autónoma del Noreste (UANE).</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Especialidad en el Sistema Integral de Justicia Penal para Adolescentes por la Universidad La Salle y el Poder Judicial del Estado de Coahuila de Zaragoza.</a:t>
            </a:r>
          </a:p>
          <a:p>
            <a:pPr marL="171450" indent="-171450"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Licenciatura en Derecho por la Universidad Autónoma del Noreste (UANE).</a:t>
            </a:r>
          </a:p>
          <a:p>
            <a:pPr algn="just">
              <a:lnSpc>
                <a:spcPct val="107000"/>
              </a:lnSpc>
              <a:spcAft>
                <a:spcPts val="800"/>
              </a:spcAft>
            </a:pPr>
            <a:endParaRPr lang="es-MX" sz="1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Laboral</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Jefe del Departamento Consultivo y de Estudios Jurídicos de la Dirección de Asuntos Jurídicos de la Secretaría de Salud.</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Abogado Litigante en Materias Civil, Familiar y Penal del Despacho Jurídico “</a:t>
            </a:r>
            <a:r>
              <a:rPr lang="es-MX" sz="1400" dirty="0" err="1">
                <a:latin typeface="Arial" panose="020B0604020202020204" pitchFamily="34" charset="0"/>
                <a:ea typeface="Calibri" panose="020F0502020204030204" pitchFamily="34" charset="0"/>
                <a:cs typeface="Arial" panose="020B0604020202020204" pitchFamily="34" charset="0"/>
              </a:rPr>
              <a:t>Noctua</a:t>
            </a:r>
            <a:r>
              <a:rPr lang="es-MX" sz="1400" dirty="0">
                <a:latin typeface="Arial" panose="020B0604020202020204" pitchFamily="34" charset="0"/>
                <a:ea typeface="Calibri" panose="020F0502020204030204" pitchFamily="34" charset="0"/>
                <a:cs typeface="Arial" panose="020B0604020202020204" pitchFamily="34" charset="0"/>
              </a:rPr>
              <a:t> </a:t>
            </a:r>
            <a:r>
              <a:rPr lang="es-MX" sz="1400" dirty="0" err="1">
                <a:latin typeface="Arial" panose="020B0604020202020204" pitchFamily="34" charset="0"/>
                <a:ea typeface="Calibri" panose="020F0502020204030204" pitchFamily="34" charset="0"/>
                <a:cs typeface="Arial" panose="020B0604020202020204" pitchFamily="34" charset="0"/>
              </a:rPr>
              <a:t>Legalis</a:t>
            </a:r>
            <a:r>
              <a:rPr lang="es-MX" sz="1400" dirty="0">
                <a:latin typeface="Arial" panose="020B0604020202020204" pitchFamily="34" charset="0"/>
                <a:ea typeface="Calibri" panose="020F0502020204030204" pitchFamily="34" charset="0"/>
                <a:cs typeface="Arial" panose="020B0604020202020204" pitchFamily="34" charset="0"/>
              </a:rPr>
              <a:t>”.</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Defensor Público Penal del Instituto Estatal de Defensoría Pública del Estado de Coahuila de Zaragoza.</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Coordinador en Jefe de Proyectos de la Consejería Jurídica del Estado de Coahuila de Zaragoza.</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Auxiliar Jurídico de Servicios Técnicos y Administrativos Garza S.A. de C.V.</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Auxiliar Jurídico en el Tribunal Especializado en Justicia para Adolescentes del Estado de Coahuila de Zaragoza.</a:t>
            </a:r>
          </a:p>
          <a:p>
            <a:pPr algn="just">
              <a:lnSpc>
                <a:spcPct val="107000"/>
              </a:lnSpc>
              <a:spcAft>
                <a:spcPts val="800"/>
              </a:spcAft>
            </a:pPr>
            <a:endParaRPr lang="es-MX" sz="1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400" b="1" dirty="0">
                <a:latin typeface="Arial" panose="020B0604020202020204" pitchFamily="34" charset="0"/>
                <a:ea typeface="Calibri" panose="020F0502020204030204" pitchFamily="34" charset="0"/>
                <a:cs typeface="Arial" panose="020B0604020202020204" pitchFamily="34" charset="0"/>
              </a:rPr>
              <a:t>Experiencia Adicional</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Catedrático de las Licenciaturas en Derecho; en Psicología; en Ciencias de la Educación; en Administración y Finanzas; en Ciencias Políticas, en Diseño Gráfico de diversas Universidades de Nivel Superior en el Estado de Coahuila de Zaragoza.</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del Claustro de Asesores y Sinodales en Derecho.</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del Comité Editorial de las Revistas Científicas de la Universidad Vizcaya de las Américas, Campus </a:t>
            </a:r>
            <a:r>
              <a:rPr lang="es-MX" sz="1400" dirty="0" err="1">
                <a:latin typeface="Arial" panose="020B0604020202020204" pitchFamily="34" charset="0"/>
                <a:ea typeface="Calibri" panose="020F0502020204030204" pitchFamily="34" charset="0"/>
                <a:cs typeface="Arial" panose="020B0604020202020204" pitchFamily="34" charset="0"/>
              </a:rPr>
              <a:t>Merida</a:t>
            </a:r>
            <a:r>
              <a:rPr lang="es-MX" sz="1400" dirty="0">
                <a:latin typeface="Arial" panose="020B0604020202020204" pitchFamily="34" charset="0"/>
                <a:ea typeface="Calibri" panose="020F0502020204030204" pitchFamily="34" charset="0"/>
                <a:cs typeface="Arial" panose="020B0604020202020204" pitchFamily="34" charset="0"/>
              </a:rPr>
              <a:t>.</a:t>
            </a:r>
          </a:p>
          <a:p>
            <a:pPr marL="171453" indent="-171453" algn="just">
              <a:lnSpc>
                <a:spcPct val="107000"/>
              </a:lnSpc>
              <a:spcAft>
                <a:spcPts val="800"/>
              </a:spcAft>
              <a:buFont typeface="Arial" panose="020B0604020202020204" pitchFamily="34" charset="0"/>
              <a:buChar char="•"/>
            </a:pPr>
            <a:r>
              <a:rPr lang="es-MX" sz="1400" dirty="0">
                <a:latin typeface="Arial" panose="020B0604020202020204" pitchFamily="34" charset="0"/>
                <a:ea typeface="Calibri" panose="020F0502020204030204" pitchFamily="34" charset="0"/>
                <a:cs typeface="Arial" panose="020B0604020202020204" pitchFamily="34" charset="0"/>
              </a:rPr>
              <a:t>Miembro del Programa Delfín como Asesor.</a:t>
            </a:r>
            <a:endParaRPr lang="es-MX" sz="14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BC7845F3-FD10-4E54-A401-5586C0DE6073}"/>
              </a:ext>
            </a:extLst>
          </p:cNvPr>
          <p:cNvPicPr/>
          <p:nvPr/>
        </p:nvPicPr>
        <p:blipFill rotWithShape="1">
          <a:blip r:embed="rId4">
            <a:extLst>
              <a:ext uri="{28A0092B-C50C-407E-A947-70E740481C1C}">
                <a14:useLocalDpi xmlns:a14="http://schemas.microsoft.com/office/drawing/2010/main" val="0"/>
              </a:ext>
            </a:extLst>
          </a:blip>
          <a:srcRect l="1" r="55328"/>
          <a:stretch/>
        </p:blipFill>
        <p:spPr bwMode="auto">
          <a:xfrm>
            <a:off x="124132" y="215321"/>
            <a:ext cx="1962150" cy="627863"/>
          </a:xfrm>
          <a:prstGeom prst="rect">
            <a:avLst/>
          </a:prstGeom>
          <a:noFill/>
          <a:ln>
            <a:noFill/>
          </a:ln>
        </p:spPr>
      </p:pic>
    </p:spTree>
    <p:extLst>
      <p:ext uri="{BB962C8B-B14F-4D97-AF65-F5344CB8AC3E}">
        <p14:creationId xmlns:p14="http://schemas.microsoft.com/office/powerpoint/2010/main" val="18202079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1200585"/>
          </a:xfrm>
          <a:prstGeom prst="rect">
            <a:avLst/>
          </a:prstGeom>
          <a:noFill/>
        </p:spPr>
        <p:txBody>
          <a:bodyPr wrap="square" rtlCol="0">
            <a:spAutoFit/>
          </a:bodyPr>
          <a:lstStyle/>
          <a:p>
            <a:pPr algn="ctr"/>
            <a:r>
              <a:rPr lang="es-US" sz="1801" b="1" dirty="0">
                <a:latin typeface="Arial" panose="020B0604020202020204" pitchFamily="34" charset="0"/>
                <a:cs typeface="Arial" panose="020B0604020202020204" pitchFamily="34" charset="0"/>
              </a:rPr>
              <a:t>Lic. Mireya </a:t>
            </a:r>
            <a:r>
              <a:rPr lang="es-US" sz="1801" b="1" dirty="0" err="1">
                <a:latin typeface="Arial" panose="020B0604020202020204" pitchFamily="34" charset="0"/>
                <a:cs typeface="Arial" panose="020B0604020202020204" pitchFamily="34" charset="0"/>
              </a:rPr>
              <a:t>Leza</a:t>
            </a:r>
            <a:r>
              <a:rPr lang="es-US" sz="1801" b="1" dirty="0">
                <a:latin typeface="Arial" panose="020B0604020202020204" pitchFamily="34" charset="0"/>
                <a:cs typeface="Arial" panose="020B0604020202020204" pitchFamily="34" charset="0"/>
              </a:rPr>
              <a:t> </a:t>
            </a:r>
            <a:r>
              <a:rPr lang="es-US" sz="1801" b="1" dirty="0" err="1">
                <a:latin typeface="Arial" panose="020B0604020202020204" pitchFamily="34" charset="0"/>
                <a:cs typeface="Arial" panose="020B0604020202020204" pitchFamily="34" charset="0"/>
              </a:rPr>
              <a:t>Buendia</a:t>
            </a:r>
            <a:endParaRPr lang="es-ES_tradnl" sz="1801" b="1"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Asesor Jurídico de Consultivo y Estudios Jurídicos</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90316" y="2454780"/>
            <a:ext cx="6547641" cy="7844392"/>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endParaRPr lang="es-US"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Maestría en Desarrollo Social, Facultad de Trabajo Social, Universidad Autónoma de Coahuila.</a:t>
            </a: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Licenciado en Derecho, Facultad de Jurisprudencia Universidad Autónoma de Coahuila.</a:t>
            </a: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Preparatoria, Liceo Alberto del Canto.</a:t>
            </a:r>
          </a:p>
          <a:p>
            <a:pPr algn="just">
              <a:lnSpc>
                <a:spcPct val="107000"/>
              </a:lnSpc>
              <a:spcAft>
                <a:spcPts val="800"/>
              </a:spcAft>
            </a:pPr>
            <a:r>
              <a:rPr lang="es-US" dirty="0">
                <a:latin typeface="Arial" panose="020B0604020202020204" pitchFamily="34" charset="0"/>
                <a:ea typeface="Calibri" panose="020F0502020204030204" pitchFamily="34" charset="0"/>
                <a:cs typeface="Arial" panose="020B0604020202020204" pitchFamily="34" charset="0"/>
              </a:rPr>
              <a:t>Secundaria y Primaria, Colegió Nicolás Bravo.</a:t>
            </a: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Asesor Jurídico en la Secretaria de Salud del Estado de Coahuila.</a:t>
            </a:r>
            <a:endParaRPr lang="es-MX" dirty="0">
              <a:latin typeface="Arial" panose="020B0604020202020204" pitchFamily="34" charset="0"/>
              <a:ea typeface="Calibri" panose="020F0502020204030204" pitchFamily="34" charset="0"/>
              <a:cs typeface="Arial" panose="020B0604020202020204" pitchFamily="34" charset="0"/>
            </a:endParaRP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Supervisor, Estancias Infantiles de Secretaria de Desarrollo Social Federal. </a:t>
            </a: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Promotor Agrario, Registro Agrario Nacional,</a:t>
            </a:r>
          </a:p>
          <a:p>
            <a:pPr marL="171457" indent="-171457"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Abogado Procurador, Instituto Mexicano del Seguro Social</a:t>
            </a:r>
          </a:p>
          <a:p>
            <a:pPr marL="171457" indent="-171457"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Adicional</a:t>
            </a:r>
          </a:p>
          <a:p>
            <a:pPr marL="171454" indent="-171454" algn="just">
              <a:lnSpc>
                <a:spcPct val="107000"/>
              </a:lnSpc>
              <a:spcAft>
                <a:spcPts val="800"/>
              </a:spcAft>
              <a:buFont typeface="Arial" panose="020B0604020202020204" pitchFamily="34" charset="0"/>
              <a:buChar char="•"/>
            </a:pPr>
            <a:r>
              <a:rPr lang="es-US" dirty="0">
                <a:latin typeface="Arial" panose="020B0604020202020204" pitchFamily="34" charset="0"/>
                <a:ea typeface="Calibri" panose="020F0502020204030204" pitchFamily="34" charset="0"/>
                <a:cs typeface="Arial" panose="020B0604020202020204" pitchFamily="34" charset="0"/>
              </a:rPr>
              <a:t>Catedrático en : </a:t>
            </a:r>
          </a:p>
          <a:p>
            <a:pPr marL="171454" indent="-171454" algn="just">
              <a:lnSpc>
                <a:spcPct val="107000"/>
              </a:lnSpc>
              <a:spcAft>
                <a:spcPts val="800"/>
              </a:spcAft>
              <a:buFont typeface="Arial" panose="020B0604020202020204" pitchFamily="34" charset="0"/>
              <a:buChar char="•"/>
            </a:pPr>
            <a:r>
              <a:rPr lang="es-US" b="1" dirty="0">
                <a:latin typeface="Arial" panose="020B0604020202020204" pitchFamily="34" charset="0"/>
                <a:ea typeface="Calibri" panose="020F0502020204030204" pitchFamily="34" charset="0"/>
                <a:cs typeface="Arial" panose="020B0604020202020204" pitchFamily="34" charset="0"/>
              </a:rPr>
              <a:t> Universidad Autónoma del Noreste.</a:t>
            </a:r>
          </a:p>
          <a:p>
            <a:pPr marL="171454" indent="-171454" algn="just">
              <a:lnSpc>
                <a:spcPct val="107000"/>
              </a:lnSpc>
              <a:spcAft>
                <a:spcPts val="800"/>
              </a:spcAft>
              <a:buFont typeface="Arial" panose="020B0604020202020204" pitchFamily="34" charset="0"/>
              <a:buChar char="•"/>
            </a:pPr>
            <a:r>
              <a:rPr lang="es-US" b="1" dirty="0">
                <a:latin typeface="Arial" panose="020B0604020202020204" pitchFamily="34" charset="0"/>
                <a:ea typeface="Calibri" panose="020F0502020204030204" pitchFamily="34" charset="0"/>
                <a:cs typeface="Arial" panose="020B0604020202020204" pitchFamily="34" charset="0"/>
              </a:rPr>
              <a:t>Universidad del Desarrollo Profesional.</a:t>
            </a:r>
          </a:p>
          <a:p>
            <a:pPr algn="just">
              <a:lnSpc>
                <a:spcPct val="107000"/>
              </a:lnSpc>
              <a:spcAft>
                <a:spcPts val="800"/>
              </a:spcAft>
            </a:pPr>
            <a:endParaRPr lang="es-MX" sz="1200" b="1" dirty="0">
              <a:latin typeface="Arial" panose="020B0604020202020204" pitchFamily="34" charset="0"/>
              <a:ea typeface="Calibri" panose="020F0502020204030204" pitchFamily="34" charset="0"/>
              <a:cs typeface="Arial" panose="020B0604020202020204" pitchFamily="34" charset="0"/>
            </a:endParaRPr>
          </a:p>
        </p:txBody>
      </p:sp>
      <p:pic>
        <p:nvPicPr>
          <p:cNvPr id="8" name="Imagen 7">
            <a:extLst>
              <a:ext uri="{FF2B5EF4-FFF2-40B4-BE49-F238E27FC236}">
                <a16:creationId xmlns:a16="http://schemas.microsoft.com/office/drawing/2014/main" id="{6A9F13D4-E3E4-4D23-85DC-4CC329C96936}"/>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62019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5" y="1252584"/>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Joel Enrique Cruz Reyes</a:t>
            </a:r>
          </a:p>
          <a:p>
            <a:pPr algn="ctr"/>
            <a:r>
              <a:rPr lang="es-MX" sz="1801" dirty="0">
                <a:latin typeface="Arial" panose="020B0604020202020204" pitchFamily="34" charset="0"/>
                <a:cs typeface="Arial" panose="020B0604020202020204" pitchFamily="34" charset="0"/>
              </a:rPr>
              <a:t>Asesor Juridico</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4132" y="2487223"/>
            <a:ext cx="6547641" cy="7217553"/>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En curso: Licenciatura en Derecho de la Universidad Metropolitana de Coahuila</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endParaRPr lang="es-MX" dirty="0">
              <a:latin typeface="Arial" panose="020B0604020202020204" pitchFamily="34" charset="0"/>
              <a:ea typeface="Calibri" panose="020F0502020204030204" pitchFamily="34" charset="0"/>
              <a:cs typeface="Arial" panose="020B0604020202020204" pitchFamily="34" charset="0"/>
            </a:endParaRPr>
          </a:p>
          <a:p>
            <a:pPr marL="171453" indent="-171453"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En mi trayectoria profesional como abogado, he desempeñado diversas funciones  en dependencias de gobierno como los son la Fiscalía General del Estado de Coahuila, Fiscalía Especializada parala atención de delitos electorales de Coahuila, Comisión  Estatal de Derechos Humanos de Coahuila, secretaria de Seguridad Publica del Estado de Coahuila y Defensoría Jurídica Integral, así como en la iniciativa privada en donde he realizad asuntos legales y administrativos a la empresa denominada SODECIA Automotive Ramos S.A de C.V, donde he adquirido una amplia experiencia en negociación de contratos, manejo de personal y recursos humanos, juicios legales y gestión de litigios ante las instancias estatales y federales. Es importante mencionar que actualmente me desempeño como docente en la Universidad Vizcaya de las Américas.</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364411B2-461C-4F56-B21E-3BB590F723E0}"/>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4248057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4"/>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39149" y="1252584"/>
            <a:ext cx="6521746"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Mtra. Claudia Niño Medina</a:t>
            </a:r>
          </a:p>
          <a:p>
            <a:pPr algn="ctr"/>
            <a:r>
              <a:rPr lang="es-ES_tradnl" dirty="0">
                <a:latin typeface="Arial" panose="020B0604020202020204" pitchFamily="34" charset="0"/>
                <a:cs typeface="Arial" panose="020B0604020202020204" pitchFamily="34" charset="0"/>
              </a:rPr>
              <a:t>Jefa  de Departamento de  Convenios, Acuerdos y Bases</a:t>
            </a: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9075" y="3261114"/>
            <a:ext cx="6583777" cy="3364832"/>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Maestría  en Derecho Laboral  Internacional: Facultad de  Jurisprudencia de  la Universidad Autónoma de Coahuila.</a:t>
            </a: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57" indent="-171457"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Jefa de Departamento de  Convenios, Acuerdos y Bases  del OPD Servicios de  Salud  de  Coahuila de  Zaragoza. </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8" name="Imagen 7">
            <a:extLst>
              <a:ext uri="{FF2B5EF4-FFF2-40B4-BE49-F238E27FC236}">
                <a16:creationId xmlns:a16="http://schemas.microsoft.com/office/drawing/2014/main" id="{7CE75DF9-9C22-4E64-A3DC-C932BFBC4547}"/>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28104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0" y="10676121"/>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105207" y="1462625"/>
            <a:ext cx="4397583"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Rosa María Cruz Delgadillo</a:t>
            </a:r>
          </a:p>
          <a:p>
            <a:pPr algn="ctr"/>
            <a:r>
              <a:rPr lang="es-MX" sz="1801" dirty="0">
                <a:latin typeface="Arial" panose="020B0604020202020204" pitchFamily="34" charset="0"/>
                <a:cs typeface="Arial" panose="020B0604020202020204" pitchFamily="34" charset="0"/>
              </a:rPr>
              <a:t>Secretaria </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42258" y="3338714"/>
            <a:ext cx="6547641" cy="5174815"/>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marL="171438" indent="-171438"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Actualización Secretarial, Instituto ITSM</a:t>
            </a:r>
          </a:p>
          <a:p>
            <a:pPr marL="171438" indent="-171438"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Ambiente Computacional, Instituto Tonatiuh</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Despacho del Secretario de Salud, actual</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Tubos y Conexiones de Coahuila</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en la Dirección CECyTEC</a:t>
            </a:r>
          </a:p>
          <a:p>
            <a:pPr marL="171440" indent="-171440"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Asistente en la Dirección del Hospital Universitario</a:t>
            </a:r>
          </a:p>
          <a:p>
            <a:pPr marL="171440" indent="-171440" algn="just">
              <a:lnSpc>
                <a:spcPct val="107000"/>
              </a:lnSpc>
              <a:spcAft>
                <a:spcPts val="800"/>
              </a:spcAft>
              <a:buFont typeface="Arial" panose="020B0604020202020204" pitchFamily="34" charset="0"/>
              <a:buChar char="•"/>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333"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333" b="1" dirty="0">
                <a:latin typeface="Arial" panose="020B0604020202020204" pitchFamily="34" charset="0"/>
                <a:ea typeface="Calibri" panose="020F0502020204030204" pitchFamily="34" charset="0"/>
                <a:cs typeface="Arial" panose="020B0604020202020204" pitchFamily="34" charset="0"/>
              </a:rPr>
              <a:t> </a:t>
            </a:r>
          </a:p>
        </p:txBody>
      </p:sp>
      <p:pic>
        <p:nvPicPr>
          <p:cNvPr id="6" name="Imagen 5">
            <a:extLst>
              <a:ext uri="{FF2B5EF4-FFF2-40B4-BE49-F238E27FC236}">
                <a16:creationId xmlns:a16="http://schemas.microsoft.com/office/drawing/2014/main" id="{AFF8F30D-4BCC-47C0-90D7-5DFDAA54812B}"/>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7" name="Imagen 6">
            <a:extLst>
              <a:ext uri="{FF2B5EF4-FFF2-40B4-BE49-F238E27FC236}">
                <a16:creationId xmlns:a16="http://schemas.microsoft.com/office/drawing/2014/main" id="{F0019D5A-56FE-4EB2-83E1-3BF734F34439}"/>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216109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2"/>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242395" y="1700727"/>
            <a:ext cx="439758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Gabriela Ludivina del Llano Rocha</a:t>
            </a:r>
          </a:p>
          <a:p>
            <a:pPr algn="ctr"/>
            <a:r>
              <a:rPr lang="es-MX" sz="1801" dirty="0">
                <a:latin typeface="Arial" panose="020B0604020202020204" pitchFamily="34" charset="0"/>
                <a:cs typeface="Arial" panose="020B0604020202020204" pitchFamily="34" charset="0"/>
              </a:rPr>
              <a:t>Asistente</a:t>
            </a:r>
          </a:p>
          <a:p>
            <a:pPr algn="ctr"/>
            <a:endParaRPr lang="es-MX" sz="180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EDFEB09-482B-4289-BB96-8647795AA6BE}"/>
              </a:ext>
            </a:extLst>
          </p:cNvPr>
          <p:cNvSpPr txBox="1"/>
          <p:nvPr/>
        </p:nvSpPr>
        <p:spPr>
          <a:xfrm>
            <a:off x="167367" y="3302056"/>
            <a:ext cx="6547641" cy="5243423"/>
          </a:xfrm>
          <a:prstGeom prst="rect">
            <a:avLst/>
          </a:prstGeom>
          <a:noFill/>
        </p:spPr>
        <p:txBody>
          <a:bodyPr wrap="square">
            <a:spAutoFit/>
          </a:bodyPr>
          <a:lstStyle/>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Formación Académica</a:t>
            </a:r>
          </a:p>
          <a:p>
            <a:pPr algn="just">
              <a:lnSpc>
                <a:spcPct val="107000"/>
              </a:lnSpc>
              <a:spcAft>
                <a:spcPts val="800"/>
              </a:spcAft>
            </a:pPr>
            <a:endParaRPr lang="es-MX" b="1" dirty="0">
              <a:latin typeface="Arial" panose="020B0604020202020204" pitchFamily="34" charset="0"/>
              <a:ea typeface="Calibri" panose="020F0502020204030204" pitchFamily="34" charset="0"/>
              <a:cs typeface="Arial" panose="020B0604020202020204" pitchFamily="34" charset="0"/>
            </a:endParaRPr>
          </a:p>
          <a:p>
            <a:pPr marL="171442" indent="-171442" algn="just">
              <a:lnSpc>
                <a:spcPct val="107000"/>
              </a:lnSpc>
              <a:spcAft>
                <a:spcPts val="8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Licenciatura en Diseño Gráfico, Escuela de Artes Plásticas “Rubén Herrera”, Universidad Autónoma de Coahuila.</a:t>
            </a:r>
          </a:p>
          <a:p>
            <a:pPr marL="171442" indent="-171442" algn="just">
              <a:lnSpc>
                <a:spcPct val="107000"/>
              </a:lnSpc>
              <a:spcAft>
                <a:spcPts val="800"/>
              </a:spcAft>
              <a:buFont typeface="Arial" panose="020B0604020202020204" pitchFamily="34" charset="0"/>
              <a:buChar char="•"/>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Experiencia Laboral</a:t>
            </a:r>
          </a:p>
          <a:p>
            <a:pPr marL="171442" indent="-171442">
              <a:lnSpc>
                <a:spcPct val="115000"/>
              </a:lnSpc>
              <a:spcAft>
                <a:spcPts val="10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Ejecutivo de Ventas, Banco HSBC, Saltillo, Coahuila.</a:t>
            </a:r>
          </a:p>
          <a:p>
            <a:pPr marL="171442" indent="-171442">
              <a:lnSpc>
                <a:spcPct val="115000"/>
              </a:lnSpc>
              <a:spcAft>
                <a:spcPts val="10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 Asistente Administrativo, Hotel Hacienda San Javier, Concepción del Oro, Zacatecas.</a:t>
            </a:r>
          </a:p>
          <a:p>
            <a:pPr marL="171442" indent="-171442">
              <a:lnSpc>
                <a:spcPct val="115000"/>
              </a:lnSpc>
              <a:spcAft>
                <a:spcPts val="1000"/>
              </a:spcAft>
              <a:buFont typeface="Arial" panose="020B0604020202020204" pitchFamily="34" charset="0"/>
              <a:buChar char="•"/>
            </a:pPr>
            <a:r>
              <a:rPr lang="es-MX" dirty="0">
                <a:latin typeface="Arial" panose="020B0604020202020204" pitchFamily="34" charset="0"/>
                <a:ea typeface="Calibri" panose="020F0502020204030204" pitchFamily="34" charset="0"/>
                <a:cs typeface="Arial" panose="020B0604020202020204" pitchFamily="34" charset="0"/>
              </a:rPr>
              <a:t>Apoyo Administrativo, Recursos Humanos, Secretaría de Salud del Estado de Coahuila.</a:t>
            </a:r>
          </a:p>
          <a:p>
            <a:pPr algn="just">
              <a:lnSpc>
                <a:spcPct val="107000"/>
              </a:lnSpc>
              <a:spcAft>
                <a:spcPts val="800"/>
              </a:spcAft>
            </a:pPr>
            <a:endParaRPr lang="es-MX"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D0E18F64-48FE-4B15-92C6-5D4FB44D3F2A}"/>
              </a:ext>
            </a:extLst>
          </p:cNvPr>
          <p:cNvPicPr/>
          <p:nvPr/>
        </p:nvPicPr>
        <p:blipFill rotWithShape="1">
          <a:blip r:embed="rId3">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pic>
        <p:nvPicPr>
          <p:cNvPr id="9" name="Imagen 8">
            <a:extLst>
              <a:ext uri="{FF2B5EF4-FFF2-40B4-BE49-F238E27FC236}">
                <a16:creationId xmlns:a16="http://schemas.microsoft.com/office/drawing/2014/main" id="{856F4FCC-B3DE-41ED-861A-3AC6C8291544}"/>
              </a:ext>
            </a:extLst>
          </p:cNvPr>
          <p:cNvPicPr/>
          <p:nvPr/>
        </p:nvPicPr>
        <p:blipFill rotWithShape="1">
          <a:blip r:embed="rId3">
            <a:extLst>
              <a:ext uri="{28A0092B-C50C-407E-A947-70E740481C1C}">
                <a14:useLocalDpi xmlns:a14="http://schemas.microsoft.com/office/drawing/2010/main" val="0"/>
              </a:ext>
            </a:extLst>
          </a:blip>
          <a:srcRect l="1" r="55328"/>
          <a:stretch/>
        </p:blipFill>
        <p:spPr bwMode="auto">
          <a:xfrm>
            <a:off x="124132" y="215323"/>
            <a:ext cx="1962150" cy="627863"/>
          </a:xfrm>
          <a:prstGeom prst="rect">
            <a:avLst/>
          </a:prstGeom>
          <a:noFill/>
          <a:ln>
            <a:noFill/>
          </a:ln>
        </p:spPr>
      </p:pic>
    </p:spTree>
    <p:extLst>
      <p:ext uri="{BB962C8B-B14F-4D97-AF65-F5344CB8AC3E}">
        <p14:creationId xmlns:p14="http://schemas.microsoft.com/office/powerpoint/2010/main" val="322580211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12160</Words>
  <Application>Microsoft Office PowerPoint</Application>
  <PresentationFormat>Panorámica</PresentationFormat>
  <Paragraphs>1572</Paragraphs>
  <Slides>75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75</vt:i4>
      </vt:variant>
    </vt:vector>
  </HeadingPairs>
  <TitlesOfParts>
    <vt:vector size="86" baseType="lpstr">
      <vt:lpstr>Arial</vt:lpstr>
      <vt:lpstr>Calibri</vt:lpstr>
      <vt:lpstr>Calibri Light</vt:lpstr>
      <vt:lpstr>Helvetica</vt:lpstr>
      <vt:lpstr>Segoe UI</vt:lpstr>
      <vt:lpstr>Symbol</vt:lpstr>
      <vt:lpstr>Tahoma</vt:lpstr>
      <vt:lpstr>Times New Roman</vt:lpstr>
      <vt:lpstr>wfont_383800_94213905035b41d38db1cf1a8e1fc936</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Rhumanos</dc:creator>
  <cp:lastModifiedBy>Claudia Delia Morales Guerrero</cp:lastModifiedBy>
  <cp:revision>79</cp:revision>
  <dcterms:created xsi:type="dcterms:W3CDTF">2024-06-28T16:07:55Z</dcterms:created>
  <dcterms:modified xsi:type="dcterms:W3CDTF">2025-07-04T15:13:24Z</dcterms:modified>
</cp:coreProperties>
</file>